
<file path=[Content_Types].xml><?xml version="1.0" encoding="utf-8"?>
<Types xmlns="http://schemas.openxmlformats.org/package/2006/content-types">
  <Default Extension="gif" ContentType="image/gif"/>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8"/>
  </p:notesMasterIdLst>
  <p:sldIdLst>
    <p:sldId id="256" r:id="rId2"/>
    <p:sldId id="258" r:id="rId3"/>
    <p:sldId id="259" r:id="rId4"/>
    <p:sldId id="29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89"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86"/>
    <p:restoredTop sz="75421"/>
  </p:normalViewPr>
  <p:slideViewPr>
    <p:cSldViewPr snapToGrid="0" snapToObjects="1">
      <p:cViewPr>
        <p:scale>
          <a:sx n="75" d="100"/>
          <a:sy n="75" d="100"/>
        </p:scale>
        <p:origin x="1992"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660E4-0D16-6143-8661-C1752318CD33}" type="datetimeFigureOut">
              <a:rPr lang="en-CA" smtClean="0"/>
              <a:t>2021-02-01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45911-E00A-C945-8F26-BFBB4FDF7DA8}" type="slidenum">
              <a:rPr lang="en-CA" smtClean="0"/>
              <a:t>‹#›</a:t>
            </a:fld>
            <a:endParaRPr lang="en-CA"/>
          </a:p>
        </p:txBody>
      </p:sp>
    </p:spTree>
    <p:extLst>
      <p:ext uri="{BB962C8B-B14F-4D97-AF65-F5344CB8AC3E}">
        <p14:creationId xmlns:p14="http://schemas.microsoft.com/office/powerpoint/2010/main" val="426902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a:t>
            </a:fld>
            <a:endParaRPr lang="en-CA"/>
          </a:p>
        </p:txBody>
      </p:sp>
    </p:spTree>
    <p:extLst>
      <p:ext uri="{BB962C8B-B14F-4D97-AF65-F5344CB8AC3E}">
        <p14:creationId xmlns:p14="http://schemas.microsoft.com/office/powerpoint/2010/main" val="4128512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0" i="0" kern="1200" dirty="0">
                <a:solidFill>
                  <a:schemeClr val="tx1"/>
                </a:solidFill>
                <a:effectLst/>
                <a:latin typeface="+mn-lt"/>
                <a:ea typeface="+mn-ea"/>
                <a:cs typeface="+mn-cs"/>
              </a:rPr>
              <a:t>This scoring exercise is done at each time step on the decoder side</a:t>
            </a:r>
          </a:p>
          <a:p>
            <a:pPr fontAlgn="base"/>
            <a:r>
              <a:rPr lang="en-CA" sz="1200" b="0" i="0" kern="1200" dirty="0">
                <a:solidFill>
                  <a:schemeClr val="tx1"/>
                </a:solidFill>
                <a:effectLst/>
                <a:latin typeface="+mn-lt"/>
                <a:ea typeface="+mn-ea"/>
                <a:cs typeface="+mn-cs"/>
              </a:rPr>
              <a:t>Let us now bring the whole thing together in the following visualization and look at how the attention process works:</a:t>
            </a:r>
          </a:p>
          <a:p>
            <a:pPr fontAlgn="base"/>
            <a:r>
              <a:rPr lang="en-CA" sz="1200" b="0" i="0" kern="1200" dirty="0">
                <a:solidFill>
                  <a:schemeClr val="tx1"/>
                </a:solidFill>
                <a:effectLst/>
                <a:latin typeface="+mn-lt"/>
                <a:ea typeface="+mn-ea"/>
                <a:cs typeface="+mn-cs"/>
              </a:rPr>
              <a:t>The attention decoder RNN takes in the embedding of the &lt;END&gt; token, and an initial decoder hidden state.</a:t>
            </a:r>
          </a:p>
          <a:p>
            <a:pPr fontAlgn="base"/>
            <a:r>
              <a:rPr lang="en-CA" sz="1200" b="0" i="0" kern="1200" dirty="0">
                <a:solidFill>
                  <a:schemeClr val="tx1"/>
                </a:solidFill>
                <a:effectLst/>
                <a:latin typeface="+mn-lt"/>
                <a:ea typeface="+mn-ea"/>
                <a:cs typeface="+mn-cs"/>
              </a:rPr>
              <a:t>The RNN processes its inputs, producing an output and a new hidden state vector (h4). The output is discarded.</a:t>
            </a:r>
          </a:p>
          <a:p>
            <a:pPr fontAlgn="base"/>
            <a:r>
              <a:rPr lang="en-CA" sz="1200" b="0" i="0" kern="1200" dirty="0">
                <a:solidFill>
                  <a:schemeClr val="tx1"/>
                </a:solidFill>
                <a:effectLst/>
                <a:latin typeface="+mn-lt"/>
                <a:ea typeface="+mn-ea"/>
                <a:cs typeface="+mn-cs"/>
              </a:rPr>
              <a:t>Attention Step: We use the encoder hidden states and the h4 vector to calculate a context vector (C4) for this time step.</a:t>
            </a:r>
          </a:p>
          <a:p>
            <a:pPr fontAlgn="base"/>
            <a:r>
              <a:rPr lang="en-CA" sz="1200" b="0" i="0" kern="1200" dirty="0">
                <a:solidFill>
                  <a:schemeClr val="tx1"/>
                </a:solidFill>
                <a:effectLst/>
                <a:latin typeface="+mn-lt"/>
                <a:ea typeface="+mn-ea"/>
                <a:cs typeface="+mn-cs"/>
              </a:rPr>
              <a:t>We concatenate h4 and C4 into one vector.</a:t>
            </a:r>
          </a:p>
          <a:p>
            <a:pPr fontAlgn="base"/>
            <a:r>
              <a:rPr lang="en-CA" sz="1200" b="0" i="0" kern="1200" dirty="0">
                <a:solidFill>
                  <a:schemeClr val="tx1"/>
                </a:solidFill>
                <a:effectLst/>
                <a:latin typeface="+mn-lt"/>
                <a:ea typeface="+mn-ea"/>
                <a:cs typeface="+mn-cs"/>
              </a:rPr>
              <a:t>We pass this vector through a feedforward neural network (one trained jointly with the model).</a:t>
            </a:r>
          </a:p>
          <a:p>
            <a:pPr fontAlgn="base"/>
            <a:r>
              <a:rPr lang="en-CA" sz="1200" b="0" i="0" kern="1200" dirty="0">
                <a:solidFill>
                  <a:schemeClr val="tx1"/>
                </a:solidFill>
                <a:effectLst/>
                <a:latin typeface="+mn-lt"/>
                <a:ea typeface="+mn-ea"/>
                <a:cs typeface="+mn-cs"/>
              </a:rPr>
              <a:t>The output of the feedforward neural networks indicates the output word of this time step.</a:t>
            </a:r>
          </a:p>
          <a:p>
            <a:pPr fontAlgn="base"/>
            <a:r>
              <a:rPr lang="en-CA" sz="1200" b="0" i="0" kern="1200" dirty="0">
                <a:solidFill>
                  <a:schemeClr val="tx1"/>
                </a:solidFill>
                <a:effectLst/>
                <a:latin typeface="+mn-lt"/>
                <a:ea typeface="+mn-ea"/>
                <a:cs typeface="+mn-cs"/>
              </a:rPr>
              <a:t>Repeat for the next time steps</a:t>
            </a:r>
          </a:p>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15</a:t>
            </a:fld>
            <a:endParaRPr lang="en-CA"/>
          </a:p>
        </p:txBody>
      </p:sp>
    </p:spTree>
    <p:extLst>
      <p:ext uri="{BB962C8B-B14F-4D97-AF65-F5344CB8AC3E}">
        <p14:creationId xmlns:p14="http://schemas.microsoft.com/office/powerpoint/2010/main" val="362865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Note that the model isn’t just mindless aligning the first word at the output with the first word from the input. It actually learned from the training phase how to align words in that language pair (French and English in our example). </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You can see how the model paid attention correctly when </a:t>
            </a:r>
            <a:r>
              <a:rPr lang="en-CA" sz="1200" b="0" i="0" kern="1200" dirty="0" err="1">
                <a:solidFill>
                  <a:schemeClr val="tx1"/>
                </a:solidFill>
                <a:effectLst/>
                <a:latin typeface="+mn-lt"/>
                <a:ea typeface="+mn-ea"/>
                <a:cs typeface="+mn-cs"/>
              </a:rPr>
              <a:t>outputing</a:t>
            </a:r>
            <a:r>
              <a:rPr lang="en-CA" sz="1200" b="0" i="0" kern="1200" dirty="0">
                <a:solidFill>
                  <a:schemeClr val="tx1"/>
                </a:solidFill>
                <a:effectLst/>
                <a:latin typeface="+mn-lt"/>
                <a:ea typeface="+mn-ea"/>
                <a:cs typeface="+mn-cs"/>
              </a:rPr>
              <a:t> "European Economic Area". In French, the order of these words is reversed ("</a:t>
            </a:r>
            <a:r>
              <a:rPr lang="en-CA" sz="1200" b="0" i="0" kern="1200" dirty="0" err="1">
                <a:solidFill>
                  <a:schemeClr val="tx1"/>
                </a:solidFill>
                <a:effectLst/>
                <a:latin typeface="+mn-lt"/>
                <a:ea typeface="+mn-ea"/>
                <a:cs typeface="+mn-cs"/>
              </a:rPr>
              <a:t>européenne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économique</a:t>
            </a:r>
            <a:r>
              <a:rPr lang="en-CA" sz="1200" b="0" i="0" kern="1200" dirty="0">
                <a:solidFill>
                  <a:schemeClr val="tx1"/>
                </a:solidFill>
                <a:effectLst/>
                <a:latin typeface="+mn-lt"/>
                <a:ea typeface="+mn-ea"/>
                <a:cs typeface="+mn-cs"/>
              </a:rPr>
              <a:t> zone") as compared to English. Every other word in the sentence is in similar order.</a:t>
            </a:r>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16</a:t>
            </a:fld>
            <a:endParaRPr lang="en-CA"/>
          </a:p>
        </p:txBody>
      </p:sp>
    </p:spTree>
    <p:extLst>
      <p:ext uri="{BB962C8B-B14F-4D97-AF65-F5344CB8AC3E}">
        <p14:creationId xmlns:p14="http://schemas.microsoft.com/office/powerpoint/2010/main" val="3447158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19</a:t>
            </a:fld>
            <a:endParaRPr lang="en-CA"/>
          </a:p>
        </p:txBody>
      </p:sp>
    </p:spTree>
    <p:extLst>
      <p:ext uri="{BB962C8B-B14F-4D97-AF65-F5344CB8AC3E}">
        <p14:creationId xmlns:p14="http://schemas.microsoft.com/office/powerpoint/2010/main" val="759832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B045911-E00A-C945-8F26-BFBB4FDF7DA8}" type="slidenum">
              <a:rPr lang="en-CA" smtClean="0"/>
              <a:t>20</a:t>
            </a:fld>
            <a:endParaRPr lang="en-CA"/>
          </a:p>
        </p:txBody>
      </p:sp>
    </p:spTree>
    <p:extLst>
      <p:ext uri="{BB962C8B-B14F-4D97-AF65-F5344CB8AC3E}">
        <p14:creationId xmlns:p14="http://schemas.microsoft.com/office/powerpoint/2010/main" val="426694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21</a:t>
            </a:fld>
            <a:endParaRPr lang="en-CA"/>
          </a:p>
        </p:txBody>
      </p:sp>
    </p:spTree>
    <p:extLst>
      <p:ext uri="{BB962C8B-B14F-4D97-AF65-F5344CB8AC3E}">
        <p14:creationId xmlns:p14="http://schemas.microsoft.com/office/powerpoint/2010/main" val="366781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36</a:t>
            </a:fld>
            <a:endParaRPr lang="en-CA"/>
          </a:p>
        </p:txBody>
      </p:sp>
    </p:spTree>
    <p:extLst>
      <p:ext uri="{BB962C8B-B14F-4D97-AF65-F5344CB8AC3E}">
        <p14:creationId xmlns:p14="http://schemas.microsoft.com/office/powerpoint/2010/main" val="271041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A sequence-to-sequence model is a model that takes a sequence of items (words, letters, features of an images…</a:t>
            </a:r>
            <a:r>
              <a:rPr lang="en-CA" sz="1200" b="0" i="0" kern="1200" dirty="0" err="1">
                <a:solidFill>
                  <a:schemeClr val="tx1"/>
                </a:solidFill>
                <a:effectLst/>
                <a:latin typeface="+mn-lt"/>
                <a:ea typeface="+mn-ea"/>
                <a:cs typeface="+mn-cs"/>
              </a:rPr>
              <a:t>etc</a:t>
            </a:r>
            <a:r>
              <a:rPr lang="en-CA" sz="1200" b="0" i="0" kern="1200" dirty="0">
                <a:solidFill>
                  <a:schemeClr val="tx1"/>
                </a:solidFill>
                <a:effectLst/>
                <a:latin typeface="+mn-lt"/>
                <a:ea typeface="+mn-ea"/>
                <a:cs typeface="+mn-cs"/>
              </a:rPr>
              <a:t>) and outputs another sequence of items. </a:t>
            </a:r>
          </a:p>
          <a:p>
            <a:endParaRPr lang="en-CA"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Amazon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transaction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history,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output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can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recommendation</a:t>
            </a:r>
            <a:br>
              <a:rPr lang="en-CA" altLang="zh-CN" sz="1200" b="0" i="0" kern="1200" dirty="0">
                <a:solidFill>
                  <a:schemeClr val="tx1"/>
                </a:solidFill>
                <a:effectLst/>
                <a:latin typeface="+mn-lt"/>
                <a:ea typeface="+mn-ea"/>
                <a:cs typeface="+mn-cs"/>
              </a:rPr>
            </a:br>
            <a:endParaRPr lang="en-CA" altLang="zh-CN" sz="1200" b="0" i="0" kern="1200" dirty="0">
              <a:solidFill>
                <a:schemeClr val="tx1"/>
              </a:solidFill>
              <a:effectLst/>
              <a:latin typeface="+mn-lt"/>
              <a:ea typeface="+mn-ea"/>
              <a:cs typeface="+mn-cs"/>
            </a:endParaRPr>
          </a:p>
          <a:p>
            <a:pPr fontAlgn="base"/>
            <a:r>
              <a:rPr lang="en-CA"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wondering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does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everything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work</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under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hood.</a:t>
            </a:r>
            <a:endParaRPr lang="en-CA" sz="1200" b="0" i="0" kern="1200" dirty="0">
              <a:solidFill>
                <a:schemeClr val="tx1"/>
              </a:solidFill>
              <a:effectLst/>
              <a:latin typeface="+mn-lt"/>
              <a:ea typeface="+mn-ea"/>
              <a:cs typeface="+mn-cs"/>
            </a:endParaRPr>
          </a:p>
          <a:p>
            <a:pPr fontAlgn="base"/>
            <a:endParaRPr lang="en-CA" sz="1200" b="0" i="0" kern="1200" dirty="0">
              <a:solidFill>
                <a:schemeClr val="tx1"/>
              </a:solidFill>
              <a:effectLst/>
              <a:latin typeface="+mn-lt"/>
              <a:ea typeface="+mn-ea"/>
              <a:cs typeface="+mn-cs"/>
            </a:endParaRPr>
          </a:p>
          <a:p>
            <a:pPr fontAlgn="base"/>
            <a:r>
              <a:rPr lang="en-CA" sz="1200" b="0" i="0" kern="1200" dirty="0">
                <a:solidFill>
                  <a:schemeClr val="tx1"/>
                </a:solidFill>
                <a:effectLst/>
                <a:latin typeface="+mn-lt"/>
                <a:ea typeface="+mn-ea"/>
                <a:cs typeface="+mn-cs"/>
              </a:rPr>
              <a:t>The encoder processes each item in the input sequence, it compiles the information it captures into a vector (called the context). After processing the entire input sequence, the encoder sends the context over to the decoder, which begins producing the output sequence item by item.</a:t>
            </a:r>
          </a:p>
          <a:p>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045911-E00A-C945-8F26-BFBB4FDF7DA8}" type="slidenum">
              <a:rPr lang="en-CA" smtClean="0"/>
              <a:t>5</a:t>
            </a:fld>
            <a:endParaRPr lang="en-CA"/>
          </a:p>
        </p:txBody>
      </p:sp>
    </p:spTree>
    <p:extLst>
      <p:ext uri="{BB962C8B-B14F-4D97-AF65-F5344CB8AC3E}">
        <p14:creationId xmlns:p14="http://schemas.microsoft.com/office/powerpoint/2010/main" val="189179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ltLang="zh-CN" dirty="0">
                <a:effectLst/>
              </a:rPr>
              <a:t>I</a:t>
            </a:r>
            <a:r>
              <a:rPr lang="zh-CN" altLang="en-US" dirty="0">
                <a:effectLst/>
              </a:rPr>
              <a:t> </a:t>
            </a:r>
            <a:r>
              <a:rPr lang="en-US" altLang="zh-CN" dirty="0">
                <a:effectLst/>
              </a:rPr>
              <a:t>use</a:t>
            </a:r>
            <a:r>
              <a:rPr lang="zh-CN" altLang="en-US" dirty="0">
                <a:effectLst/>
              </a:rPr>
              <a:t> </a:t>
            </a:r>
            <a:r>
              <a:rPr lang="en-CA" dirty="0">
                <a:effectLst/>
              </a:rPr>
              <a:t>a vector of size 4</a:t>
            </a:r>
            <a:r>
              <a:rPr lang="zh-CN" altLang="en-US" dirty="0">
                <a:effectLst/>
              </a:rPr>
              <a:t> </a:t>
            </a:r>
            <a:r>
              <a:rPr lang="en-US" altLang="zh-CN" dirty="0">
                <a:effectLst/>
              </a:rPr>
              <a:t>for</a:t>
            </a:r>
            <a:r>
              <a:rPr lang="zh-CN" altLang="en-US" dirty="0">
                <a:effectLst/>
              </a:rPr>
              <a:t> </a:t>
            </a:r>
            <a:r>
              <a:rPr lang="en-US" altLang="zh-CN" dirty="0">
                <a:effectLst/>
              </a:rPr>
              <a:t>easier</a:t>
            </a:r>
            <a:r>
              <a:rPr lang="zh-CN" altLang="en-US" dirty="0">
                <a:effectLst/>
              </a:rPr>
              <a:t> </a:t>
            </a:r>
            <a:r>
              <a:rPr lang="en-US" altLang="zh-CN" dirty="0">
                <a:effectLst/>
              </a:rPr>
              <a:t>visualization</a:t>
            </a:r>
            <a:r>
              <a:rPr lang="en-CA" dirty="0">
                <a:effectLst/>
              </a:rPr>
              <a:t>, but in real world applications the </a:t>
            </a:r>
            <a:r>
              <a:rPr lang="en-CA" sz="1200" kern="1200" dirty="0">
                <a:solidFill>
                  <a:schemeClr val="tx1"/>
                </a:solidFill>
                <a:effectLst/>
                <a:latin typeface="+mn-lt"/>
                <a:ea typeface="+mn-ea"/>
                <a:cs typeface="+mn-cs"/>
              </a:rPr>
              <a:t>context</a:t>
            </a:r>
            <a:r>
              <a:rPr lang="en-CA" dirty="0">
                <a:effectLst/>
              </a:rPr>
              <a:t> vector would be of a size like 256, 512, or 1024.</a:t>
            </a:r>
          </a:p>
          <a:p>
            <a:pPr fontAlgn="base"/>
            <a:br>
              <a:rPr lang="en-CA" dirty="0">
                <a:effectLst/>
              </a:rPr>
            </a:br>
            <a:endParaRPr lang="en-CA" dirty="0">
              <a:effectLst/>
            </a:endParaRPr>
          </a:p>
        </p:txBody>
      </p:sp>
      <p:sp>
        <p:nvSpPr>
          <p:cNvPr id="4" name="Slide Number Placeholder 3"/>
          <p:cNvSpPr>
            <a:spLocks noGrp="1"/>
          </p:cNvSpPr>
          <p:nvPr>
            <p:ph type="sldNum" sz="quarter" idx="5"/>
          </p:nvPr>
        </p:nvSpPr>
        <p:spPr/>
        <p:txBody>
          <a:bodyPr/>
          <a:lstStyle/>
          <a:p>
            <a:fld id="{3B045911-E00A-C945-8F26-BFBB4FDF7DA8}" type="slidenum">
              <a:rPr lang="en-CA" smtClean="0"/>
              <a:t>6</a:t>
            </a:fld>
            <a:endParaRPr lang="en-CA"/>
          </a:p>
        </p:txBody>
      </p:sp>
    </p:spTree>
    <p:extLst>
      <p:ext uri="{BB962C8B-B14F-4D97-AF65-F5344CB8AC3E}">
        <p14:creationId xmlns:p14="http://schemas.microsoft.com/office/powerpoint/2010/main" val="257322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r>
              <a:rPr lang="zh-CN" altLang="en-US" dirty="0"/>
              <a:t> </a:t>
            </a:r>
            <a:r>
              <a:rPr lang="en-US" altLang="zh-CN" dirty="0"/>
              <a:t>How</a:t>
            </a:r>
            <a:r>
              <a:rPr lang="zh-CN" altLang="en-US" dirty="0"/>
              <a:t> </a:t>
            </a:r>
            <a:r>
              <a:rPr lang="en-US" altLang="zh-CN" dirty="0"/>
              <a:t>many</a:t>
            </a:r>
            <a:r>
              <a:rPr lang="zh-CN" altLang="en-US" dirty="0"/>
              <a:t> </a:t>
            </a:r>
            <a:r>
              <a:rPr lang="en-US" altLang="zh-CN" dirty="0"/>
              <a:t>people</a:t>
            </a:r>
            <a:r>
              <a:rPr lang="zh-CN" altLang="en-US" dirty="0"/>
              <a:t> </a:t>
            </a:r>
            <a:r>
              <a:rPr lang="en-US" altLang="zh-CN" dirty="0"/>
              <a:t>are</a:t>
            </a:r>
            <a:r>
              <a:rPr lang="zh-CN" altLang="en-US" dirty="0"/>
              <a:t> </a:t>
            </a:r>
            <a:r>
              <a:rPr lang="en-US" altLang="zh-CN" dirty="0"/>
              <a:t>familiar</a:t>
            </a:r>
            <a:r>
              <a:rPr lang="zh-CN" altLang="en-US" dirty="0"/>
              <a:t> </a:t>
            </a:r>
            <a:r>
              <a:rPr lang="en-US" altLang="zh-CN" dirty="0"/>
              <a:t>with</a:t>
            </a:r>
            <a:r>
              <a:rPr lang="zh-CN" altLang="en-US" dirty="0"/>
              <a:t> </a:t>
            </a:r>
            <a:r>
              <a:rPr lang="en-US" altLang="zh-CN" dirty="0"/>
              <a:t>RNN</a:t>
            </a:r>
            <a:endParaRPr lang="en-CA" altLang="zh-CN" dirty="0"/>
          </a:p>
          <a:p>
            <a:endParaRPr lang="en-CA" dirty="0"/>
          </a:p>
          <a:p>
            <a:endParaRPr lang="en-CA" dirty="0"/>
          </a:p>
          <a:p>
            <a:r>
              <a:rPr lang="en-US" altLang="zh-CN" dirty="0"/>
              <a:t>RNN</a:t>
            </a:r>
            <a:r>
              <a:rPr lang="zh-CN" altLang="en-US" dirty="0"/>
              <a:t> </a:t>
            </a:r>
            <a:r>
              <a:rPr lang="en-US" altLang="zh-CN" dirty="0"/>
              <a:t>contains</a:t>
            </a:r>
            <a:r>
              <a:rPr lang="zh-CN" altLang="en-US" dirty="0"/>
              <a:t> </a:t>
            </a:r>
            <a:r>
              <a:rPr lang="en-US" altLang="zh-CN" dirty="0"/>
              <a:t>a</a:t>
            </a:r>
            <a:r>
              <a:rPr lang="zh-CN" altLang="en-US" dirty="0"/>
              <a:t> </a:t>
            </a:r>
            <a:r>
              <a:rPr lang="en-US" altLang="zh-CN" dirty="0"/>
              <a:t>bunch</a:t>
            </a:r>
            <a:r>
              <a:rPr lang="zh-CN" altLang="en-US" dirty="0"/>
              <a:t> </a:t>
            </a:r>
            <a:r>
              <a:rPr lang="en-US" altLang="zh-CN" dirty="0"/>
              <a:t>of</a:t>
            </a:r>
            <a:r>
              <a:rPr lang="zh-CN" altLang="en-US" dirty="0"/>
              <a:t> </a:t>
            </a:r>
            <a:r>
              <a:rPr lang="en-US" altLang="zh-CN" dirty="0"/>
              <a:t>small</a:t>
            </a:r>
            <a:r>
              <a:rPr lang="zh-CN" altLang="en-US" dirty="0"/>
              <a:t> </a:t>
            </a:r>
            <a:r>
              <a:rPr lang="en-US" altLang="zh-CN" dirty="0"/>
              <a:t>basic</a:t>
            </a:r>
            <a:r>
              <a:rPr lang="zh-CN" altLang="en-US" dirty="0"/>
              <a:t> </a:t>
            </a:r>
            <a:r>
              <a:rPr lang="en-US" altLang="zh-CN" dirty="0"/>
              <a:t>blocks.</a:t>
            </a:r>
          </a:p>
          <a:p>
            <a:endParaRPr lang="en-US" altLang="zh-CN" dirty="0"/>
          </a:p>
          <a:p>
            <a:r>
              <a:rPr lang="en-US" altLang="zh-CN" dirty="0"/>
              <a:t>Each</a:t>
            </a:r>
            <a:r>
              <a:rPr lang="zh-CN" altLang="en-US" dirty="0"/>
              <a:t> </a:t>
            </a:r>
            <a:r>
              <a:rPr lang="en-US" altLang="zh-CN" dirty="0"/>
              <a:t>block</a:t>
            </a:r>
            <a:r>
              <a:rPr lang="zh-CN" altLang="en-US" dirty="0"/>
              <a:t> </a:t>
            </a:r>
            <a:r>
              <a:rPr lang="en-US" altLang="zh-CN" dirty="0"/>
              <a:t>will</a:t>
            </a:r>
            <a:r>
              <a:rPr lang="zh-CN" altLang="en-US" dirty="0"/>
              <a:t> </a:t>
            </a:r>
            <a:r>
              <a:rPr lang="en-US" altLang="zh-CN" dirty="0"/>
              <a:t>take</a:t>
            </a:r>
            <a:r>
              <a:rPr lang="zh-CN" altLang="en-US" dirty="0"/>
              <a:t> </a:t>
            </a:r>
            <a:r>
              <a:rPr lang="en-US" altLang="zh-CN" dirty="0"/>
              <a:t>two</a:t>
            </a:r>
            <a:r>
              <a:rPr lang="zh-CN" altLang="en-US" dirty="0"/>
              <a:t> </a:t>
            </a:r>
            <a:r>
              <a:rPr lang="en-US" altLang="zh-CN" dirty="0"/>
              <a:t>inputs</a:t>
            </a:r>
            <a:r>
              <a:rPr lang="zh-CN" altLang="en-US" dirty="0"/>
              <a:t> </a:t>
            </a:r>
            <a:r>
              <a:rPr lang="en-US" altLang="zh-CN" dirty="0"/>
              <a:t>and</a:t>
            </a:r>
            <a:r>
              <a:rPr lang="zh-CN" altLang="en-US" dirty="0"/>
              <a:t> </a:t>
            </a:r>
            <a:r>
              <a:rPr lang="en-US" altLang="zh-CN" dirty="0"/>
              <a:t>create</a:t>
            </a:r>
            <a:r>
              <a:rPr lang="zh-CN" altLang="en-US" dirty="0"/>
              <a:t> </a:t>
            </a:r>
            <a:r>
              <a:rPr lang="en-US" altLang="zh-CN" dirty="0"/>
              <a:t>two</a:t>
            </a:r>
            <a:r>
              <a:rPr lang="zh-CN" altLang="en-US" dirty="0"/>
              <a:t> </a:t>
            </a:r>
            <a:r>
              <a:rPr lang="en-US" altLang="zh-CN" dirty="0"/>
              <a:t>outputs.</a:t>
            </a:r>
            <a:r>
              <a:rPr lang="zh-CN" altLang="en-US" dirty="0"/>
              <a:t> </a:t>
            </a:r>
            <a:endParaRPr lang="en-CA" altLang="zh-CN" dirty="0"/>
          </a:p>
          <a:p>
            <a:endParaRPr lang="en-CA" altLang="zh-CN" dirty="0"/>
          </a:p>
          <a:p>
            <a:r>
              <a:rPr lang="en-US" altLang="zh-CN" dirty="0"/>
              <a:t>Input</a:t>
            </a:r>
            <a:r>
              <a:rPr lang="zh-CN" altLang="en-US" dirty="0"/>
              <a:t> </a:t>
            </a:r>
            <a:r>
              <a:rPr lang="en-US" altLang="zh-CN" dirty="0"/>
              <a:t>#1</a:t>
            </a:r>
            <a:r>
              <a:rPr lang="zh-CN" altLang="en-US" dirty="0"/>
              <a:t> </a:t>
            </a:r>
            <a:r>
              <a:rPr lang="en-US" altLang="zh-CN" dirty="0"/>
              <a:t>is</a:t>
            </a:r>
            <a:r>
              <a:rPr lang="zh-CN" altLang="en-US" dirty="0"/>
              <a:t> </a:t>
            </a:r>
            <a:r>
              <a:rPr lang="en-US" altLang="zh-CN" dirty="0"/>
              <a:t>the</a:t>
            </a:r>
            <a:r>
              <a:rPr lang="zh-CN" altLang="en-US" dirty="0"/>
              <a:t> </a:t>
            </a:r>
            <a:r>
              <a:rPr lang="en-US" altLang="zh-CN" dirty="0"/>
              <a:t>word</a:t>
            </a:r>
            <a:r>
              <a:rPr lang="zh-CN" altLang="en-US" dirty="0"/>
              <a:t> </a:t>
            </a:r>
            <a:r>
              <a:rPr lang="en-US" altLang="zh-CN" dirty="0"/>
              <a:t>we</a:t>
            </a:r>
            <a:r>
              <a:rPr lang="zh-CN" altLang="en-US" dirty="0"/>
              <a:t> </a:t>
            </a:r>
            <a:r>
              <a:rPr lang="en-US" altLang="zh-CN" dirty="0"/>
              <a:t>send</a:t>
            </a:r>
            <a:r>
              <a:rPr lang="zh-CN" altLang="en-US" dirty="0"/>
              <a:t> </a:t>
            </a:r>
            <a:r>
              <a:rPr lang="en-US" altLang="zh-CN" dirty="0"/>
              <a:t>to</a:t>
            </a:r>
            <a:r>
              <a:rPr lang="zh-CN" altLang="en-US" dirty="0"/>
              <a:t> </a:t>
            </a:r>
            <a:r>
              <a:rPr lang="en-US" altLang="zh-CN" dirty="0"/>
              <a:t>the</a:t>
            </a:r>
            <a:r>
              <a:rPr lang="zh-CN" altLang="en-US" dirty="0"/>
              <a:t> </a:t>
            </a:r>
            <a:r>
              <a:rPr lang="en-US" altLang="zh-CN" dirty="0"/>
              <a:t>RNN.</a:t>
            </a:r>
            <a:r>
              <a:rPr lang="zh-CN" altLang="en-US" dirty="0"/>
              <a:t> </a:t>
            </a:r>
            <a:endParaRPr lang="en-US" altLang="zh-CN" dirty="0"/>
          </a:p>
          <a:p>
            <a:endParaRPr lang="en-CA" altLang="zh-CN" dirty="0"/>
          </a:p>
          <a:p>
            <a:r>
              <a:rPr lang="zh-CN" altLang="en-US" dirty="0"/>
              <a:t> </a:t>
            </a:r>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7</a:t>
            </a:fld>
            <a:endParaRPr lang="en-CA"/>
          </a:p>
        </p:txBody>
      </p:sp>
    </p:spTree>
    <p:extLst>
      <p:ext uri="{BB962C8B-B14F-4D97-AF65-F5344CB8AC3E}">
        <p14:creationId xmlns:p14="http://schemas.microsoft.com/office/powerpoint/2010/main" val="183817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That's</a:t>
            </a:r>
            <a:r>
              <a:rPr lang="zh-CN" altLang="en-US" dirty="0"/>
              <a:t> </a:t>
            </a:r>
            <a:r>
              <a:rPr lang="en-US" altLang="zh-CN" dirty="0"/>
              <a:t>basically</a:t>
            </a:r>
            <a:r>
              <a:rPr lang="zh-CN" altLang="en-US" dirty="0"/>
              <a:t> </a:t>
            </a:r>
            <a:r>
              <a:rPr lang="en-US" altLang="zh-CN" dirty="0"/>
              <a:t>the</a:t>
            </a:r>
            <a:r>
              <a:rPr lang="zh-CN" altLang="en-US" dirty="0"/>
              <a:t> </a:t>
            </a:r>
            <a:r>
              <a:rPr lang="en-US" altLang="zh-CN" dirty="0"/>
              <a:t>general</a:t>
            </a:r>
            <a:r>
              <a:rPr lang="zh-CN" altLang="en-US" dirty="0"/>
              <a:t> </a:t>
            </a:r>
            <a:r>
              <a:rPr lang="en-US" altLang="zh-CN" dirty="0"/>
              <a:t>idea</a:t>
            </a:r>
            <a:r>
              <a:rPr lang="zh-CN" altLang="en-US" dirty="0"/>
              <a:t> </a:t>
            </a:r>
            <a:r>
              <a:rPr lang="en-US" altLang="zh-CN" dirty="0"/>
              <a:t>of</a:t>
            </a:r>
            <a:r>
              <a:rPr lang="zh-CN" altLang="en-US" dirty="0"/>
              <a:t> </a:t>
            </a:r>
            <a:r>
              <a:rPr lang="en-US" altLang="zh-CN" dirty="0"/>
              <a:t>the</a:t>
            </a:r>
            <a:r>
              <a:rPr lang="zh-CN" altLang="en-US" dirty="0"/>
              <a:t> </a:t>
            </a:r>
            <a:r>
              <a:rPr lang="en-US" altLang="zh-CN" dirty="0"/>
              <a:t>paper</a:t>
            </a:r>
            <a:r>
              <a:rPr lang="zh-CN" altLang="en-US" dirty="0"/>
              <a:t> </a:t>
            </a:r>
            <a:r>
              <a:rPr lang="en-US" altLang="zh-CN" dirty="0"/>
              <a:t>Seq2Seq</a:t>
            </a:r>
          </a:p>
          <a:p>
            <a:endParaRPr lang="en-US" dirty="0"/>
          </a:p>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9</a:t>
            </a:fld>
            <a:endParaRPr lang="en-CA"/>
          </a:p>
        </p:txBody>
      </p:sp>
    </p:spTree>
    <p:extLst>
      <p:ext uri="{BB962C8B-B14F-4D97-AF65-F5344CB8AC3E}">
        <p14:creationId xmlns:p14="http://schemas.microsoft.com/office/powerpoint/2010/main" val="68641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a:t>
            </a:r>
            <a:r>
              <a:rPr lang="en-CA" dirty="0">
                <a:solidFill>
                  <a:schemeClr val="accent2">
                    <a:lumMod val="75000"/>
                  </a:schemeClr>
                </a:solidFill>
              </a:rPr>
              <a:t>context vector </a:t>
            </a:r>
            <a:r>
              <a:rPr lang="en-CA" dirty="0"/>
              <a:t>turned out to be a bottleneck for these types of models. It made it challenging for the models to deal with long sentences. </a:t>
            </a:r>
            <a:r>
              <a:rPr lang="en-US" altLang="zh-CN" dirty="0"/>
              <a:t>Because</a:t>
            </a:r>
            <a:r>
              <a:rPr lang="zh-CN" altLang="en-US" dirty="0"/>
              <a:t> </a:t>
            </a:r>
            <a:r>
              <a:rPr lang="en-US" altLang="zh-CN" dirty="0"/>
              <a:t>when</a:t>
            </a:r>
            <a:r>
              <a:rPr lang="zh-CN" altLang="en-US" dirty="0"/>
              <a:t> </a:t>
            </a:r>
            <a:r>
              <a:rPr lang="en-US" altLang="zh-CN" dirty="0"/>
              <a:t>the</a:t>
            </a:r>
            <a:r>
              <a:rPr lang="zh-CN" altLang="en-US" dirty="0"/>
              <a:t> </a:t>
            </a:r>
            <a:r>
              <a:rPr lang="en-US" altLang="zh-CN" dirty="0"/>
              <a:t>sentence</a:t>
            </a:r>
            <a:r>
              <a:rPr lang="zh-CN" altLang="en-US" dirty="0"/>
              <a:t> </a:t>
            </a:r>
            <a:r>
              <a:rPr lang="en-US" altLang="zh-CN" dirty="0"/>
              <a:t>is</a:t>
            </a:r>
            <a:r>
              <a:rPr lang="zh-CN" altLang="en-US" dirty="0"/>
              <a:t> </a:t>
            </a:r>
            <a:r>
              <a:rPr lang="en-US" altLang="zh-CN" dirty="0"/>
              <a:t>long,</a:t>
            </a:r>
            <a:r>
              <a:rPr lang="zh-CN" altLang="en-US" dirty="0"/>
              <a:t> </a:t>
            </a:r>
            <a:r>
              <a:rPr lang="en-US" altLang="zh-CN" dirty="0"/>
              <a:t>it</a:t>
            </a:r>
            <a:r>
              <a:rPr lang="zh-CN" altLang="en-US" dirty="0"/>
              <a:t> </a:t>
            </a:r>
            <a:r>
              <a:rPr lang="en-US" altLang="zh-CN" dirty="0"/>
              <a:t>‘s</a:t>
            </a:r>
            <a:r>
              <a:rPr lang="zh-CN" altLang="en-US" dirty="0"/>
              <a:t> </a:t>
            </a:r>
            <a:r>
              <a:rPr lang="en-US" altLang="zh-CN" dirty="0"/>
              <a:t>harder</a:t>
            </a:r>
            <a:r>
              <a:rPr lang="zh-CN" altLang="en-US" dirty="0"/>
              <a:t> </a:t>
            </a:r>
            <a:r>
              <a:rPr lang="en-US" altLang="zh-CN" dirty="0"/>
              <a:t>to</a:t>
            </a:r>
            <a:r>
              <a:rPr lang="zh-CN" altLang="en-US" dirty="0"/>
              <a:t> </a:t>
            </a:r>
            <a:r>
              <a:rPr lang="en-US" altLang="zh-CN" dirty="0"/>
              <a:t>encode</a:t>
            </a:r>
            <a:r>
              <a:rPr lang="zh-CN" altLang="en-US" dirty="0"/>
              <a:t> </a:t>
            </a:r>
            <a:r>
              <a:rPr lang="en-US" altLang="zh-CN" dirty="0"/>
              <a:t>all</a:t>
            </a:r>
            <a:r>
              <a:rPr lang="zh-CN" altLang="en-US" dirty="0"/>
              <a:t> </a:t>
            </a:r>
            <a:r>
              <a:rPr lang="en-US" altLang="zh-CN" dirty="0"/>
              <a:t>the</a:t>
            </a:r>
            <a:r>
              <a:rPr lang="zh-CN" altLang="en-US" dirty="0"/>
              <a:t> </a:t>
            </a:r>
            <a:r>
              <a:rPr lang="en-US" altLang="zh-CN" dirty="0"/>
              <a:t>information.</a:t>
            </a:r>
            <a:r>
              <a:rPr lang="zh-CN" altLang="en-US" dirty="0"/>
              <a:t> </a:t>
            </a:r>
            <a:r>
              <a:rPr lang="en-US" altLang="zh-CN" dirty="0"/>
              <a:t>Also,</a:t>
            </a:r>
            <a:r>
              <a:rPr lang="zh-CN" altLang="en-US" dirty="0"/>
              <a:t> </a:t>
            </a:r>
            <a:r>
              <a:rPr lang="en-US" altLang="zh-CN" dirty="0"/>
              <a:t>the</a:t>
            </a:r>
            <a:r>
              <a:rPr lang="zh-CN" altLang="en-US" dirty="0"/>
              <a:t> </a:t>
            </a:r>
            <a:r>
              <a:rPr lang="en-US" altLang="zh-CN" dirty="0"/>
              <a:t>context</a:t>
            </a:r>
            <a:r>
              <a:rPr lang="zh-CN" altLang="en-US" dirty="0"/>
              <a:t> </a:t>
            </a:r>
            <a:r>
              <a:rPr lang="en-US" altLang="zh-CN" dirty="0"/>
              <a:t>vector</a:t>
            </a:r>
            <a:r>
              <a:rPr lang="zh-CN" altLang="en-US" dirty="0"/>
              <a:t> </a:t>
            </a:r>
            <a:r>
              <a:rPr lang="en-US" altLang="zh-CN" dirty="0"/>
              <a:t>may</a:t>
            </a:r>
            <a:r>
              <a:rPr lang="zh-CN" altLang="en-US" dirty="0"/>
              <a:t> </a:t>
            </a:r>
            <a:r>
              <a:rPr lang="en-US" altLang="zh-CN" dirty="0"/>
              <a:t>pay</a:t>
            </a:r>
            <a:r>
              <a:rPr lang="zh-CN" altLang="en-US" dirty="0"/>
              <a:t> </a:t>
            </a:r>
            <a:r>
              <a:rPr lang="en-US" altLang="zh-CN" dirty="0"/>
              <a:t>more</a:t>
            </a:r>
            <a:r>
              <a:rPr lang="zh-CN" altLang="en-US" dirty="0"/>
              <a:t> </a:t>
            </a:r>
            <a:r>
              <a:rPr lang="en-US" altLang="zh-CN" dirty="0"/>
              <a:t>attention</a:t>
            </a:r>
            <a:r>
              <a:rPr lang="zh-CN" altLang="en-US" dirty="0"/>
              <a:t> </a:t>
            </a:r>
            <a:r>
              <a:rPr lang="en-US" altLang="zh-CN" dirty="0"/>
              <a:t>to</a:t>
            </a:r>
            <a:r>
              <a:rPr lang="zh-CN" altLang="en-US" dirty="0"/>
              <a:t> </a:t>
            </a:r>
            <a:r>
              <a:rPr lang="en-US" altLang="zh-CN" dirty="0"/>
              <a:t>the</a:t>
            </a:r>
            <a:r>
              <a:rPr lang="zh-CN" altLang="en-US" dirty="0"/>
              <a:t> </a:t>
            </a:r>
            <a:r>
              <a:rPr lang="en-US" altLang="zh-CN" dirty="0"/>
              <a:t>recent</a:t>
            </a:r>
            <a:r>
              <a:rPr lang="zh-CN" altLang="en-US" dirty="0"/>
              <a:t> </a:t>
            </a:r>
            <a:r>
              <a:rPr lang="en-US" altLang="zh-CN" dirty="0"/>
              <a:t>words</a:t>
            </a:r>
            <a:r>
              <a:rPr lang="zh-CN" altLang="en-US" dirty="0"/>
              <a:t> </a:t>
            </a:r>
            <a:r>
              <a:rPr lang="en-US" altLang="zh-CN" dirty="0"/>
              <a:t>than</a:t>
            </a:r>
            <a:r>
              <a:rPr lang="zh-CN" altLang="en-US" dirty="0"/>
              <a:t> </a:t>
            </a:r>
            <a:r>
              <a:rPr lang="en-US" altLang="zh-CN" dirty="0"/>
              <a:t>the</a:t>
            </a:r>
            <a:r>
              <a:rPr lang="zh-CN" altLang="en-US" dirty="0"/>
              <a:t> </a:t>
            </a:r>
            <a:r>
              <a:rPr lang="en-US" altLang="zh-CN" dirty="0"/>
              <a:t>words</a:t>
            </a:r>
            <a:r>
              <a:rPr lang="zh-CN" altLang="en-US" dirty="0"/>
              <a:t> </a:t>
            </a:r>
            <a:r>
              <a:rPr lang="en-US" altLang="zh-CN" dirty="0"/>
              <a:t>at</a:t>
            </a:r>
            <a:r>
              <a:rPr lang="zh-CN" altLang="en-US" dirty="0"/>
              <a:t> </a:t>
            </a:r>
            <a:r>
              <a:rPr lang="en-US" altLang="zh-CN" dirty="0"/>
              <a:t>the</a:t>
            </a:r>
            <a:r>
              <a:rPr lang="zh-CN" altLang="en-US" dirty="0"/>
              <a:t> </a:t>
            </a:r>
            <a:r>
              <a:rPr lang="en-US" altLang="zh-CN" dirty="0"/>
              <a:t>beginning</a:t>
            </a:r>
            <a:r>
              <a:rPr lang="zh-CN" altLang="en-US" dirty="0"/>
              <a:t> </a:t>
            </a:r>
            <a:r>
              <a:rPr lang="en-US" altLang="zh-CN" dirty="0"/>
              <a:t>of</a:t>
            </a:r>
            <a:r>
              <a:rPr lang="zh-CN" altLang="en-US" dirty="0"/>
              <a:t> </a:t>
            </a:r>
            <a:r>
              <a:rPr lang="en-US" altLang="zh-CN" dirty="0"/>
              <a:t>the</a:t>
            </a:r>
            <a:r>
              <a:rPr lang="zh-CN" altLang="en-US" dirty="0"/>
              <a:t> </a:t>
            </a:r>
            <a:r>
              <a:rPr lang="en-US" altLang="zh-CN" dirty="0"/>
              <a:t>sentence.</a:t>
            </a:r>
            <a:r>
              <a:rPr lang="zh-CN" altLang="en-US" dirty="0"/>
              <a:t> </a:t>
            </a:r>
            <a:endParaRPr lang="en-CA"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But</a:t>
            </a:r>
            <a:r>
              <a:rPr lang="zh-CN" altLang="en-US" dirty="0"/>
              <a:t> </a:t>
            </a:r>
            <a:r>
              <a:rPr lang="en-US" altLang="zh-CN" dirty="0"/>
              <a:t>when</a:t>
            </a:r>
            <a:r>
              <a:rPr lang="zh-CN" altLang="en-US" dirty="0"/>
              <a:t> </a:t>
            </a:r>
            <a:r>
              <a:rPr lang="en-US" altLang="zh-CN" dirty="0"/>
              <a:t>human</a:t>
            </a:r>
            <a:r>
              <a:rPr lang="zh-CN" altLang="en-US" dirty="0"/>
              <a:t> </a:t>
            </a:r>
            <a:r>
              <a:rPr lang="en-US" altLang="zh-CN" dirty="0"/>
              <a:t>beings</a:t>
            </a:r>
            <a:r>
              <a:rPr lang="zh-CN" altLang="en-US" dirty="0"/>
              <a:t> </a:t>
            </a:r>
            <a:r>
              <a:rPr lang="en-US" altLang="zh-CN" dirty="0"/>
              <a:t>communicate,</a:t>
            </a:r>
            <a:r>
              <a:rPr lang="zh-CN" altLang="en-US" dirty="0"/>
              <a:t> </a:t>
            </a:r>
            <a:r>
              <a:rPr lang="en-US" altLang="zh-CN" dirty="0"/>
              <a:t>we</a:t>
            </a:r>
            <a:r>
              <a:rPr lang="zh-CN" altLang="en-US" dirty="0"/>
              <a:t> </a:t>
            </a:r>
            <a:r>
              <a:rPr lang="en-US" altLang="zh-CN" dirty="0"/>
              <a:t>may</a:t>
            </a:r>
            <a:r>
              <a:rPr lang="zh-CN" altLang="en-US" dirty="0"/>
              <a:t> </a:t>
            </a:r>
            <a:r>
              <a:rPr lang="en-US" altLang="zh-CN" dirty="0"/>
              <a:t>pay</a:t>
            </a:r>
            <a:r>
              <a:rPr lang="zh-CN" altLang="en-US" dirty="0"/>
              <a:t> </a:t>
            </a:r>
            <a:r>
              <a:rPr lang="en-US" altLang="zh-CN" dirty="0"/>
              <a:t>different</a:t>
            </a:r>
            <a:r>
              <a:rPr lang="zh-CN" altLang="en-US" dirty="0"/>
              <a:t> </a:t>
            </a:r>
            <a:r>
              <a:rPr lang="en-US" altLang="zh-CN" dirty="0"/>
              <a:t>attention</a:t>
            </a:r>
            <a:r>
              <a:rPr lang="zh-CN" altLang="en-US" dirty="0"/>
              <a:t> </a:t>
            </a:r>
            <a:r>
              <a:rPr lang="en-US" altLang="zh-CN" dirty="0"/>
              <a:t>to</a:t>
            </a:r>
            <a:r>
              <a:rPr lang="zh-CN" altLang="en-US" dirty="0"/>
              <a:t> </a:t>
            </a:r>
            <a:r>
              <a:rPr lang="en-US" altLang="zh-CN" dirty="0"/>
              <a:t>different</a:t>
            </a:r>
            <a:r>
              <a:rPr lang="zh-CN" altLang="en-US" dirty="0"/>
              <a:t> </a:t>
            </a:r>
            <a:r>
              <a:rPr lang="en-US" altLang="zh-CN" dirty="0"/>
              <a:t>parts</a:t>
            </a:r>
            <a:r>
              <a:rPr lang="zh-CN" altLang="en-US" dirty="0"/>
              <a:t> </a:t>
            </a:r>
            <a:r>
              <a:rPr lang="en-US" altLang="zh-CN" dirty="0"/>
              <a:t>of</a:t>
            </a:r>
            <a:r>
              <a:rPr lang="zh-CN" altLang="en-US" dirty="0"/>
              <a:t> </a:t>
            </a:r>
            <a:r>
              <a:rPr lang="en-US" altLang="zh-CN" dirty="0"/>
              <a:t>the</a:t>
            </a:r>
            <a:r>
              <a:rPr lang="zh-CN" altLang="en-US" dirty="0"/>
              <a:t> </a:t>
            </a:r>
            <a:r>
              <a:rPr lang="en-US" altLang="zh-CN" dirty="0"/>
              <a:t>sentence</a:t>
            </a:r>
            <a:r>
              <a:rPr lang="zh-CN" altLang="en-US" dirty="0"/>
              <a:t> </a:t>
            </a:r>
            <a:r>
              <a:rPr lang="en-US" altLang="zh-CN" dirty="0"/>
              <a:t>based</a:t>
            </a:r>
            <a:r>
              <a:rPr lang="zh-CN" altLang="en-US" dirty="0"/>
              <a:t> </a:t>
            </a:r>
            <a:r>
              <a:rPr lang="en-US" altLang="zh-CN" dirty="0"/>
              <a:t>on</a:t>
            </a:r>
            <a:r>
              <a:rPr lang="zh-CN" altLang="en-US" dirty="0"/>
              <a:t> </a:t>
            </a:r>
            <a:r>
              <a:rPr lang="en-US" altLang="zh-CN" dirty="0"/>
              <a:t>what</a:t>
            </a:r>
            <a:r>
              <a:rPr lang="zh-CN" altLang="en-US" dirty="0"/>
              <a:t> </a:t>
            </a:r>
            <a:r>
              <a:rPr lang="en-US" altLang="zh-CN" dirty="0"/>
              <a:t>we</a:t>
            </a:r>
            <a:r>
              <a:rPr lang="zh-CN" altLang="en-US" dirty="0"/>
              <a:t> </a:t>
            </a:r>
            <a:r>
              <a:rPr lang="en-US" altLang="zh-CN" dirty="0"/>
              <a:t>more</a:t>
            </a:r>
            <a:r>
              <a:rPr lang="zh-CN" altLang="en-US" dirty="0"/>
              <a:t> </a:t>
            </a:r>
            <a:r>
              <a:rPr lang="en-US" altLang="zh-CN" dirty="0"/>
              <a:t>to</a:t>
            </a:r>
            <a:r>
              <a:rPr lang="zh-CN" altLang="en-US" dirty="0"/>
              <a:t> </a:t>
            </a:r>
            <a:r>
              <a:rPr lang="en-US" altLang="zh-CN" dirty="0"/>
              <a:t>focus</a:t>
            </a:r>
            <a:r>
              <a:rPr lang="zh-CN" altLang="en-US" dirty="0"/>
              <a:t> </a:t>
            </a:r>
            <a:r>
              <a:rPr lang="en-US" altLang="zh-CN" dirty="0"/>
              <a:t>on.</a:t>
            </a:r>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11</a:t>
            </a:fld>
            <a:endParaRPr lang="en-CA"/>
          </a:p>
        </p:txBody>
      </p:sp>
    </p:spTree>
    <p:extLst>
      <p:ext uri="{BB962C8B-B14F-4D97-AF65-F5344CB8AC3E}">
        <p14:creationId xmlns:p14="http://schemas.microsoft.com/office/powerpoint/2010/main" val="41530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At time step 7, the attention mechanism enables the decoder to focus on the word "</a:t>
            </a:r>
            <a:r>
              <a:rPr lang="en-CA" sz="1200" b="0" i="0" kern="1200" dirty="0" err="1">
                <a:solidFill>
                  <a:schemeClr val="tx1"/>
                </a:solidFill>
                <a:effectLst/>
                <a:latin typeface="+mn-lt"/>
                <a:ea typeface="+mn-ea"/>
                <a:cs typeface="+mn-cs"/>
              </a:rPr>
              <a:t>étudiant</a:t>
            </a:r>
            <a:r>
              <a:rPr lang="en-CA" sz="1200" b="0" i="0" kern="1200" dirty="0">
                <a:solidFill>
                  <a:schemeClr val="tx1"/>
                </a:solidFill>
                <a:effectLst/>
                <a:latin typeface="+mn-lt"/>
                <a:ea typeface="+mn-ea"/>
                <a:cs typeface="+mn-cs"/>
              </a:rPr>
              <a:t>" ("student" in </a:t>
            </a:r>
            <a:r>
              <a:rPr lang="en-CA" sz="1200" b="0" i="0" kern="1200" dirty="0" err="1">
                <a:solidFill>
                  <a:schemeClr val="tx1"/>
                </a:solidFill>
                <a:effectLst/>
                <a:latin typeface="+mn-lt"/>
                <a:ea typeface="+mn-ea"/>
                <a:cs typeface="+mn-cs"/>
              </a:rPr>
              <a:t>french</a:t>
            </a:r>
            <a:r>
              <a:rPr lang="en-CA" sz="1200" b="0" i="0" kern="1200" dirty="0">
                <a:solidFill>
                  <a:schemeClr val="tx1"/>
                </a:solidFill>
                <a:effectLst/>
                <a:latin typeface="+mn-lt"/>
                <a:ea typeface="+mn-ea"/>
                <a:cs typeface="+mn-cs"/>
              </a:rPr>
              <a:t>) before it generates the English translation. This ability to amplify the signal from the relevant part of the input sequence makes attention models produce better results than models without attention.</a:t>
            </a:r>
          </a:p>
          <a:p>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12</a:t>
            </a:fld>
            <a:endParaRPr lang="en-CA"/>
          </a:p>
        </p:txBody>
      </p:sp>
    </p:spTree>
    <p:extLst>
      <p:ext uri="{BB962C8B-B14F-4D97-AF65-F5344CB8AC3E}">
        <p14:creationId xmlns:p14="http://schemas.microsoft.com/office/powerpoint/2010/main" val="88890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0" i="0" kern="1200" dirty="0">
                <a:solidFill>
                  <a:schemeClr val="tx1"/>
                </a:solidFill>
                <a:effectLst/>
                <a:latin typeface="+mn-lt"/>
                <a:ea typeface="+mn-ea"/>
                <a:cs typeface="+mn-cs"/>
              </a:rPr>
              <a:t>An attention model differs from a classic sequence-to-sequence model in two main ways:</a:t>
            </a:r>
          </a:p>
          <a:p>
            <a:pPr fontAlgn="base"/>
            <a:r>
              <a:rPr lang="en-CA" sz="1200" b="0" i="0" kern="1200" dirty="0">
                <a:solidFill>
                  <a:schemeClr val="tx1"/>
                </a:solidFill>
                <a:effectLst/>
                <a:latin typeface="+mn-lt"/>
                <a:ea typeface="+mn-ea"/>
                <a:cs typeface="+mn-cs"/>
              </a:rPr>
              <a:t>First, the encoder passes a lot more data to the decoder. Instead of passing the last hidden state of the encoding stage, the encoder passes </a:t>
            </a:r>
            <a:r>
              <a:rPr lang="en-CA" sz="1200" b="0" i="1" kern="1200" dirty="0">
                <a:solidFill>
                  <a:schemeClr val="tx1"/>
                </a:solidFill>
                <a:effectLst/>
                <a:latin typeface="+mn-lt"/>
                <a:ea typeface="+mn-ea"/>
                <a:cs typeface="+mn-cs"/>
              </a:rPr>
              <a:t>all</a:t>
            </a:r>
            <a:r>
              <a:rPr lang="en-CA" sz="1200" b="0" i="0" kern="1200" dirty="0">
                <a:solidFill>
                  <a:schemeClr val="tx1"/>
                </a:solidFill>
                <a:effectLst/>
                <a:latin typeface="+mn-lt"/>
                <a:ea typeface="+mn-ea"/>
                <a:cs typeface="+mn-cs"/>
              </a:rPr>
              <a:t> the hidden states to the decoder:</a:t>
            </a:r>
          </a:p>
          <a:p>
            <a:endParaRPr lang="en-CA" dirty="0"/>
          </a:p>
          <a:p>
            <a:pPr fontAlgn="base"/>
            <a:r>
              <a:rPr lang="en-CA" sz="1200" b="0" i="0" kern="1200" dirty="0">
                <a:solidFill>
                  <a:schemeClr val="tx1"/>
                </a:solidFill>
                <a:effectLst/>
                <a:latin typeface="+mn-lt"/>
                <a:ea typeface="+mn-ea"/>
                <a:cs typeface="+mn-cs"/>
              </a:rPr>
              <a:t>Second, an attention decoder does an extra step before producing its output. In order to focus on the parts of the input that are relevant to this decoding time step, </a:t>
            </a:r>
            <a:br>
              <a:rPr lang="en-CA" dirty="0"/>
            </a:br>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13</a:t>
            </a:fld>
            <a:endParaRPr lang="en-CA"/>
          </a:p>
        </p:txBody>
      </p:sp>
    </p:spTree>
    <p:extLst>
      <p:ext uri="{BB962C8B-B14F-4D97-AF65-F5344CB8AC3E}">
        <p14:creationId xmlns:p14="http://schemas.microsoft.com/office/powerpoint/2010/main" val="368119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0" i="0" kern="1200" dirty="0">
                <a:solidFill>
                  <a:schemeClr val="tx1"/>
                </a:solidFill>
                <a:effectLst/>
                <a:latin typeface="+mn-lt"/>
                <a:ea typeface="+mn-ea"/>
                <a:cs typeface="+mn-cs"/>
              </a:rPr>
              <a:t>the decoder does the following:</a:t>
            </a:r>
          </a:p>
          <a:p>
            <a:pPr fontAlgn="base"/>
            <a:r>
              <a:rPr lang="en-CA" sz="1200" b="0" i="0" kern="1200" dirty="0">
                <a:solidFill>
                  <a:schemeClr val="tx1"/>
                </a:solidFill>
                <a:effectLst/>
                <a:latin typeface="+mn-lt"/>
                <a:ea typeface="+mn-ea"/>
                <a:cs typeface="+mn-cs"/>
              </a:rPr>
              <a:t>Look at the set of encoder hidden states it received – each encoder hidden states is most associated with a certain word in the input sentence</a:t>
            </a:r>
          </a:p>
          <a:p>
            <a:pPr fontAlgn="base"/>
            <a:r>
              <a:rPr lang="en-CA" sz="1200" b="0" i="0" kern="1200" dirty="0">
                <a:solidFill>
                  <a:schemeClr val="tx1"/>
                </a:solidFill>
                <a:effectLst/>
                <a:latin typeface="+mn-lt"/>
                <a:ea typeface="+mn-ea"/>
                <a:cs typeface="+mn-cs"/>
              </a:rPr>
              <a:t>Give each hidden states a score (let’s ignore how the scoring is done for now)</a:t>
            </a:r>
          </a:p>
          <a:p>
            <a:pPr fontAlgn="base"/>
            <a:r>
              <a:rPr lang="en-CA" sz="1200" b="0" i="0" kern="1200" dirty="0">
                <a:solidFill>
                  <a:schemeClr val="tx1"/>
                </a:solidFill>
                <a:effectLst/>
                <a:latin typeface="+mn-lt"/>
                <a:ea typeface="+mn-ea"/>
                <a:cs typeface="+mn-cs"/>
              </a:rPr>
              <a:t>Multiply each hidden states by its </a:t>
            </a:r>
            <a:r>
              <a:rPr lang="en-CA" sz="1200" b="0" i="0" kern="1200" dirty="0" err="1">
                <a:solidFill>
                  <a:schemeClr val="tx1"/>
                </a:solidFill>
                <a:effectLst/>
                <a:latin typeface="+mn-lt"/>
                <a:ea typeface="+mn-ea"/>
                <a:cs typeface="+mn-cs"/>
              </a:rPr>
              <a:t>softmaxed</a:t>
            </a:r>
            <a:r>
              <a:rPr lang="en-CA" sz="1200" b="0" i="0" kern="1200" dirty="0">
                <a:solidFill>
                  <a:schemeClr val="tx1"/>
                </a:solidFill>
                <a:effectLst/>
                <a:latin typeface="+mn-lt"/>
                <a:ea typeface="+mn-ea"/>
                <a:cs typeface="+mn-cs"/>
              </a:rPr>
              <a:t> score, thus amplifying hidden states with high scores, and drowning out hidden states with low scores</a:t>
            </a:r>
          </a:p>
          <a:p>
            <a:endParaRPr lang="en-CA" dirty="0"/>
          </a:p>
        </p:txBody>
      </p:sp>
      <p:sp>
        <p:nvSpPr>
          <p:cNvPr id="4" name="Slide Number Placeholder 3"/>
          <p:cNvSpPr>
            <a:spLocks noGrp="1"/>
          </p:cNvSpPr>
          <p:nvPr>
            <p:ph type="sldNum" sz="quarter" idx="5"/>
          </p:nvPr>
        </p:nvSpPr>
        <p:spPr/>
        <p:txBody>
          <a:bodyPr/>
          <a:lstStyle/>
          <a:p>
            <a:fld id="{3B045911-E00A-C945-8F26-BFBB4FDF7DA8}" type="slidenum">
              <a:rPr lang="en-CA" smtClean="0"/>
              <a:t>14</a:t>
            </a:fld>
            <a:endParaRPr lang="en-CA"/>
          </a:p>
        </p:txBody>
      </p:sp>
    </p:spTree>
    <p:extLst>
      <p:ext uri="{BB962C8B-B14F-4D97-AF65-F5344CB8AC3E}">
        <p14:creationId xmlns:p14="http://schemas.microsoft.com/office/powerpoint/2010/main" val="7925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EE0F31-6437-1545-9DAD-B889D3A7AD1F}" type="datetimeFigureOut">
              <a:rPr lang="en-CA" smtClean="0"/>
              <a:t>2021-02-01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2602422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E0F31-6437-1545-9DAD-B889D3A7AD1F}" type="datetimeFigureOut">
              <a:rPr lang="en-CA" smtClean="0"/>
              <a:t>2021-02-01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74224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E0F31-6437-1545-9DAD-B889D3A7AD1F}" type="datetimeFigureOut">
              <a:rPr lang="en-CA" smtClean="0"/>
              <a:t>2021-02-01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348869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E0F31-6437-1545-9DAD-B889D3A7AD1F}" type="datetimeFigureOut">
              <a:rPr lang="en-CA" smtClean="0"/>
              <a:t>2021-02-01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239867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EE0F31-6437-1545-9DAD-B889D3A7AD1F}" type="datetimeFigureOut">
              <a:rPr lang="en-CA" smtClean="0"/>
              <a:t>2021-02-01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3793528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EE0F31-6437-1545-9DAD-B889D3A7AD1F}" type="datetimeFigureOut">
              <a:rPr lang="en-CA" smtClean="0"/>
              <a:t>2021-02-01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167902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EE0F31-6437-1545-9DAD-B889D3A7AD1F}" type="datetimeFigureOut">
              <a:rPr lang="en-CA" smtClean="0"/>
              <a:t>2021-02-01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3025043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EE0F31-6437-1545-9DAD-B889D3A7AD1F}" type="datetimeFigureOut">
              <a:rPr lang="en-CA" smtClean="0"/>
              <a:t>2021-02-01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1686981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E0F31-6437-1545-9DAD-B889D3A7AD1F}" type="datetimeFigureOut">
              <a:rPr lang="en-CA" smtClean="0"/>
              <a:t>2021-02-01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126240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E0F31-6437-1545-9DAD-B889D3A7AD1F}" type="datetimeFigureOut">
              <a:rPr lang="en-CA" smtClean="0"/>
              <a:t>2021-02-01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3833844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E0F31-6437-1545-9DAD-B889D3A7AD1F}" type="datetimeFigureOut">
              <a:rPr lang="en-CA" smtClean="0"/>
              <a:t>2021-02-01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01BA232-4B7E-F94C-B5C3-7E3A0206BC22}" type="slidenum">
              <a:rPr lang="en-CA" smtClean="0"/>
              <a:t>‹#›</a:t>
            </a:fld>
            <a:endParaRPr lang="en-CA"/>
          </a:p>
        </p:txBody>
      </p:sp>
    </p:spTree>
    <p:extLst>
      <p:ext uri="{BB962C8B-B14F-4D97-AF65-F5344CB8AC3E}">
        <p14:creationId xmlns:p14="http://schemas.microsoft.com/office/powerpoint/2010/main" val="260100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E0F31-6437-1545-9DAD-B889D3A7AD1F}" type="datetimeFigureOut">
              <a:rPr lang="en-CA" smtClean="0"/>
              <a:t>2021-02-01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BA232-4B7E-F94C-B5C3-7E3A0206BC22}" type="slidenum">
              <a:rPr lang="en-CA" smtClean="0"/>
              <a:t>‹#›</a:t>
            </a:fld>
            <a:endParaRPr lang="en-CA"/>
          </a:p>
        </p:txBody>
      </p:sp>
    </p:spTree>
    <p:extLst>
      <p:ext uri="{BB962C8B-B14F-4D97-AF65-F5344CB8AC3E}">
        <p14:creationId xmlns:p14="http://schemas.microsoft.com/office/powerpoint/2010/main" val="2047181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1409.047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rxiv.org/abs/1508.0402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apers.nips.cc/paper/5346-sequence-to-sequence-learning-with-neural-networks.pdf" TargetMode="External"/><Relationship Id="rId7" Type="http://schemas.openxmlformats.org/officeDocument/2006/relationships/hyperlink" Target="http://jalammar.github.io/illustrated-transforme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jalammar.github.io/visualizing-neural-machine-translation-mechanics-of-seq2seq-models-with-attention/" TargetMode="External"/><Relationship Id="rId5" Type="http://schemas.openxmlformats.org/officeDocument/2006/relationships/hyperlink" Target="https://www.comp.nus.edu.sg/~xiangnan/papers/sigir17-AttentiveCF.pdf" TargetMode="External"/><Relationship Id="rId4" Type="http://schemas.openxmlformats.org/officeDocument/2006/relationships/hyperlink" Target="https://arxiv.org/pdf/1706.03762.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BD9B-818E-B544-B5CD-A6F3027B19D7}"/>
              </a:ext>
            </a:extLst>
          </p:cNvPr>
          <p:cNvSpPr>
            <a:spLocks noGrp="1"/>
          </p:cNvSpPr>
          <p:nvPr>
            <p:ph type="ctrTitle"/>
          </p:nvPr>
        </p:nvSpPr>
        <p:spPr>
          <a:xfrm>
            <a:off x="1359170" y="1089321"/>
            <a:ext cx="9473659" cy="2095196"/>
          </a:xfrm>
        </p:spPr>
        <p:txBody>
          <a:bodyPr anchor="ctr">
            <a:normAutofit/>
          </a:bodyPr>
          <a:lstStyle/>
          <a:p>
            <a:r>
              <a:rPr lang="en-US" altLang="zh-CN" dirty="0"/>
              <a:t>An</a:t>
            </a:r>
            <a:r>
              <a:rPr lang="zh-CN" altLang="en-US" dirty="0"/>
              <a:t> </a:t>
            </a:r>
            <a:r>
              <a:rPr lang="en-US" altLang="zh-CN" dirty="0"/>
              <a:t>introduction</a:t>
            </a:r>
            <a:r>
              <a:rPr lang="zh-CN" altLang="en-US" dirty="0"/>
              <a:t> </a:t>
            </a:r>
            <a:r>
              <a:rPr lang="en-US" altLang="zh-CN" dirty="0"/>
              <a:t>to</a:t>
            </a:r>
            <a:r>
              <a:rPr lang="zh-CN" altLang="en-US" dirty="0"/>
              <a:t> </a:t>
            </a:r>
            <a:br>
              <a:rPr lang="en-CA" altLang="zh-CN" dirty="0"/>
            </a:br>
            <a:r>
              <a:rPr lang="en-US" altLang="zh-CN" dirty="0"/>
              <a:t>Seq2Seq</a:t>
            </a:r>
            <a:r>
              <a:rPr lang="zh-CN" altLang="en-US" dirty="0"/>
              <a:t> </a:t>
            </a:r>
            <a:r>
              <a:rPr lang="en-US" altLang="zh-CN" dirty="0"/>
              <a:t>&amp;</a:t>
            </a:r>
            <a:r>
              <a:rPr lang="zh-CN" altLang="en-US" dirty="0"/>
              <a:t> </a:t>
            </a:r>
            <a:r>
              <a:rPr lang="en-US" altLang="zh-CN" dirty="0"/>
              <a:t>Attention</a:t>
            </a:r>
            <a:endParaRPr lang="en-CA" dirty="0"/>
          </a:p>
        </p:txBody>
      </p:sp>
      <p:sp>
        <p:nvSpPr>
          <p:cNvPr id="3" name="TextBox 2">
            <a:extLst>
              <a:ext uri="{FF2B5EF4-FFF2-40B4-BE49-F238E27FC236}">
                <a16:creationId xmlns:a16="http://schemas.microsoft.com/office/drawing/2014/main" id="{637D23A2-C595-764E-81BA-F4488912A733}"/>
              </a:ext>
            </a:extLst>
          </p:cNvPr>
          <p:cNvSpPr txBox="1"/>
          <p:nvPr/>
        </p:nvSpPr>
        <p:spPr>
          <a:xfrm>
            <a:off x="3091009" y="3467990"/>
            <a:ext cx="6009980" cy="1815882"/>
          </a:xfrm>
          <a:prstGeom prst="rect">
            <a:avLst/>
          </a:prstGeom>
          <a:noFill/>
        </p:spPr>
        <p:txBody>
          <a:bodyPr wrap="none" rtlCol="0">
            <a:spAutoFit/>
          </a:bodyPr>
          <a:lstStyle/>
          <a:p>
            <a:pPr algn="ctr"/>
            <a:r>
              <a:rPr lang="en-US" altLang="zh-CN" sz="2800" dirty="0"/>
              <a:t>Zheda</a:t>
            </a:r>
            <a:r>
              <a:rPr lang="zh-CN" altLang="en-US" sz="2800" dirty="0"/>
              <a:t> </a:t>
            </a:r>
            <a:r>
              <a:rPr lang="en-US" altLang="zh-CN" sz="2800" dirty="0"/>
              <a:t>Mai</a:t>
            </a:r>
          </a:p>
          <a:p>
            <a:pPr algn="ctr"/>
            <a:endParaRPr lang="en-US" altLang="zh-CN" sz="2800" dirty="0"/>
          </a:p>
          <a:p>
            <a:pPr algn="ctr"/>
            <a:r>
              <a:rPr lang="en-CA" sz="2800" dirty="0"/>
              <a:t>Data-Driven Decision Making Lab (D3M)</a:t>
            </a:r>
          </a:p>
          <a:p>
            <a:pPr algn="ctr"/>
            <a:r>
              <a:rPr lang="en-US" altLang="zh-CN" sz="2800" dirty="0"/>
              <a:t>University</a:t>
            </a:r>
            <a:r>
              <a:rPr lang="zh-CN" altLang="en-US" sz="2800" dirty="0"/>
              <a:t> </a:t>
            </a:r>
            <a:r>
              <a:rPr lang="en-US" altLang="zh-CN" sz="2800" dirty="0"/>
              <a:t>of</a:t>
            </a:r>
            <a:r>
              <a:rPr lang="zh-CN" altLang="en-US" sz="2800" dirty="0"/>
              <a:t> </a:t>
            </a:r>
            <a:r>
              <a:rPr lang="en-US" altLang="zh-CN" sz="2800" dirty="0"/>
              <a:t>Toronto</a:t>
            </a:r>
            <a:endParaRPr lang="en-CA" sz="2800" dirty="0"/>
          </a:p>
        </p:txBody>
      </p:sp>
      <p:pic>
        <p:nvPicPr>
          <p:cNvPr id="1026" name="Picture 2">
            <a:extLst>
              <a:ext uri="{FF2B5EF4-FFF2-40B4-BE49-F238E27FC236}">
                <a16:creationId xmlns:a16="http://schemas.microsoft.com/office/drawing/2014/main" id="{108DC7A1-A66C-0F46-B825-1641E7FF8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770" y="5283872"/>
            <a:ext cx="2376229" cy="132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658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A9AA-D8E4-6947-A41C-1ABCE660E48A}"/>
              </a:ext>
            </a:extLst>
          </p:cNvPr>
          <p:cNvSpPr>
            <a:spLocks noGrp="1"/>
          </p:cNvSpPr>
          <p:nvPr>
            <p:ph type="title"/>
          </p:nvPr>
        </p:nvSpPr>
        <p:spPr/>
        <p:txBody>
          <a:bodyPr/>
          <a:lstStyle/>
          <a:p>
            <a:r>
              <a:rPr lang="en-CA" dirty="0"/>
              <a:t>Key points</a:t>
            </a:r>
          </a:p>
        </p:txBody>
      </p:sp>
      <p:sp>
        <p:nvSpPr>
          <p:cNvPr id="3" name="Content Placeholder 2">
            <a:extLst>
              <a:ext uri="{FF2B5EF4-FFF2-40B4-BE49-F238E27FC236}">
                <a16:creationId xmlns:a16="http://schemas.microsoft.com/office/drawing/2014/main" id="{C5F38FD3-4A17-3C4A-B7B0-6A71A18C929C}"/>
              </a:ext>
            </a:extLst>
          </p:cNvPr>
          <p:cNvSpPr>
            <a:spLocks noGrp="1"/>
          </p:cNvSpPr>
          <p:nvPr>
            <p:ph idx="1"/>
          </p:nvPr>
        </p:nvSpPr>
        <p:spPr>
          <a:xfrm>
            <a:off x="838200" y="1825624"/>
            <a:ext cx="10515600" cy="4427691"/>
          </a:xfrm>
        </p:spPr>
        <p:txBody>
          <a:bodyPr>
            <a:normAutofit/>
          </a:bodyPr>
          <a:lstStyle/>
          <a:p>
            <a:pPr marL="0" indent="0">
              <a:buNone/>
            </a:pPr>
            <a:r>
              <a:rPr lang="en-US" altLang="zh-CN" dirty="0"/>
              <a:t>1.</a:t>
            </a:r>
            <a:r>
              <a:rPr lang="zh-CN" altLang="en-US" dirty="0"/>
              <a:t> </a:t>
            </a:r>
            <a:r>
              <a:rPr lang="en-CA" dirty="0"/>
              <a:t>Use two different LSTMs</a:t>
            </a:r>
          </a:p>
          <a:p>
            <a:pPr lvl="1"/>
            <a:r>
              <a:rPr lang="en-CA" dirty="0"/>
              <a:t>Encoder and decoder</a:t>
            </a:r>
          </a:p>
          <a:p>
            <a:pPr lvl="1"/>
            <a:endParaRPr lang="en-CA" dirty="0"/>
          </a:p>
          <a:p>
            <a:pPr marL="0" indent="0">
              <a:buNone/>
            </a:pPr>
            <a:r>
              <a:rPr lang="en-CA" dirty="0"/>
              <a:t>2. Deep LSTM significantly outperforms shallow LSTMs</a:t>
            </a:r>
          </a:p>
          <a:p>
            <a:pPr marL="0" indent="0">
              <a:buNone/>
            </a:pPr>
            <a:endParaRPr lang="en-CA" dirty="0"/>
          </a:p>
          <a:p>
            <a:pPr marL="0" indent="0">
              <a:buNone/>
            </a:pPr>
            <a:r>
              <a:rPr lang="en-CA" dirty="0"/>
              <a:t>3. Reverse the order of the words of the input sentence</a:t>
            </a:r>
          </a:p>
          <a:p>
            <a:pPr lvl="1"/>
            <a:r>
              <a:rPr lang="en-CA" dirty="0"/>
              <a:t>The ground true mapping:  </a:t>
            </a:r>
            <a:r>
              <a:rPr lang="en-CA" dirty="0" err="1"/>
              <a:t>a,b,c</a:t>
            </a:r>
            <a:r>
              <a:rPr lang="en-CA" dirty="0"/>
              <a:t> -&gt; </a:t>
            </a:r>
            <a:r>
              <a:rPr lang="en-CA" dirty="0" err="1"/>
              <a:t>x,y,z</a:t>
            </a:r>
            <a:endParaRPr lang="en-CA" dirty="0"/>
          </a:p>
          <a:p>
            <a:pPr lvl="1"/>
            <a:r>
              <a:rPr lang="en-CA" dirty="0"/>
              <a:t>LSTM is asked to map </a:t>
            </a:r>
            <a:r>
              <a:rPr lang="en-CA" dirty="0" err="1"/>
              <a:t>c,b,a</a:t>
            </a:r>
            <a:r>
              <a:rPr lang="en-CA" dirty="0"/>
              <a:t>-&gt;x, y, z</a:t>
            </a:r>
          </a:p>
          <a:p>
            <a:pPr lvl="1"/>
            <a:r>
              <a:rPr lang="en-CA" dirty="0"/>
              <a:t>Don’t have complete explanation, may be caused by the introduction of many short term dependencies to the dataset</a:t>
            </a:r>
          </a:p>
        </p:txBody>
      </p:sp>
    </p:spTree>
    <p:extLst>
      <p:ext uri="{BB962C8B-B14F-4D97-AF65-F5344CB8AC3E}">
        <p14:creationId xmlns:p14="http://schemas.microsoft.com/office/powerpoint/2010/main" val="6365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3D10-B1B6-7D48-B01A-EEA7AF3346E2}"/>
              </a:ext>
            </a:extLst>
          </p:cNvPr>
          <p:cNvSpPr>
            <a:spLocks noGrp="1"/>
          </p:cNvSpPr>
          <p:nvPr>
            <p:ph type="title"/>
          </p:nvPr>
        </p:nvSpPr>
        <p:spPr/>
        <p:txBody>
          <a:bodyPr/>
          <a:lstStyle/>
          <a:p>
            <a:r>
              <a:rPr lang="en-CA" dirty="0"/>
              <a:t>Let’s Pay Attention Now</a:t>
            </a:r>
          </a:p>
        </p:txBody>
      </p:sp>
      <p:sp>
        <p:nvSpPr>
          <p:cNvPr id="3" name="Content Placeholder 2">
            <a:extLst>
              <a:ext uri="{FF2B5EF4-FFF2-40B4-BE49-F238E27FC236}">
                <a16:creationId xmlns:a16="http://schemas.microsoft.com/office/drawing/2014/main" id="{21756981-2FF8-C941-964F-4F8B96144F59}"/>
              </a:ext>
            </a:extLst>
          </p:cNvPr>
          <p:cNvSpPr>
            <a:spLocks noGrp="1"/>
          </p:cNvSpPr>
          <p:nvPr>
            <p:ph idx="1"/>
          </p:nvPr>
        </p:nvSpPr>
        <p:spPr/>
        <p:txBody>
          <a:bodyPr/>
          <a:lstStyle/>
          <a:p>
            <a:r>
              <a:rPr lang="en-CA" dirty="0"/>
              <a:t>The </a:t>
            </a:r>
            <a:r>
              <a:rPr lang="en-CA" dirty="0">
                <a:solidFill>
                  <a:schemeClr val="accent2">
                    <a:lumMod val="75000"/>
                  </a:schemeClr>
                </a:solidFill>
              </a:rPr>
              <a:t>context vector </a:t>
            </a:r>
            <a:r>
              <a:rPr lang="en-CA" dirty="0"/>
              <a:t>turned out to be a bottleneck for these types of models. It made it challenging for the models to deal with long sentences. </a:t>
            </a:r>
          </a:p>
          <a:p>
            <a:pPr marL="0" indent="0">
              <a:buNone/>
            </a:pPr>
            <a:endParaRPr lang="en-CA" dirty="0"/>
          </a:p>
          <a:p>
            <a:r>
              <a:rPr lang="en-CA" dirty="0"/>
              <a:t> </a:t>
            </a:r>
            <a:r>
              <a:rPr lang="en-CA" dirty="0">
                <a:hlinkClick r:id="rId3"/>
              </a:rPr>
              <a:t>Bahdanau et al., 2014</a:t>
            </a:r>
            <a:r>
              <a:rPr lang="en-CA" dirty="0"/>
              <a:t> and </a:t>
            </a:r>
            <a:r>
              <a:rPr lang="en-CA" u="sng" dirty="0">
                <a:hlinkClick r:id="rId4"/>
              </a:rPr>
              <a:t>Luong et al., 2015</a:t>
            </a:r>
            <a:r>
              <a:rPr lang="en-CA" u="sng" dirty="0"/>
              <a:t> </a:t>
            </a:r>
            <a:r>
              <a:rPr lang="en-CA" dirty="0"/>
              <a:t>introduced and refined a technique called “Attention”</a:t>
            </a:r>
          </a:p>
          <a:p>
            <a:endParaRPr lang="en-CA" dirty="0"/>
          </a:p>
          <a:p>
            <a:r>
              <a:rPr lang="en-CA" dirty="0"/>
              <a:t>Attention allows the model to </a:t>
            </a:r>
            <a:r>
              <a:rPr lang="en-CA" dirty="0">
                <a:solidFill>
                  <a:srgbClr val="C00000"/>
                </a:solidFill>
              </a:rPr>
              <a:t>focus</a:t>
            </a:r>
            <a:r>
              <a:rPr lang="en-CA" dirty="0"/>
              <a:t> on the relevant parts of the input sequence as needed.</a:t>
            </a:r>
          </a:p>
        </p:txBody>
      </p:sp>
    </p:spTree>
    <p:extLst>
      <p:ext uri="{BB962C8B-B14F-4D97-AF65-F5344CB8AC3E}">
        <p14:creationId xmlns:p14="http://schemas.microsoft.com/office/powerpoint/2010/main" val="15598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76BC-BE1D-DA45-B84E-6FA6165BD9DC}"/>
              </a:ext>
            </a:extLst>
          </p:cNvPr>
          <p:cNvSpPr>
            <a:spLocks noGrp="1"/>
          </p:cNvSpPr>
          <p:nvPr>
            <p:ph type="title"/>
          </p:nvPr>
        </p:nvSpPr>
        <p:spPr/>
        <p:txBody>
          <a:bodyPr/>
          <a:lstStyle/>
          <a:p>
            <a:r>
              <a:rPr lang="en-CA" dirty="0"/>
              <a:t>High level  idea</a:t>
            </a:r>
          </a:p>
        </p:txBody>
      </p:sp>
      <p:sp>
        <p:nvSpPr>
          <p:cNvPr id="3" name="Content Placeholder 2">
            <a:extLst>
              <a:ext uri="{FF2B5EF4-FFF2-40B4-BE49-F238E27FC236}">
                <a16:creationId xmlns:a16="http://schemas.microsoft.com/office/drawing/2014/main" id="{E13F8A69-CEC8-174A-9949-03508FFF86CB}"/>
              </a:ext>
            </a:extLst>
          </p:cNvPr>
          <p:cNvSpPr>
            <a:spLocks noGrp="1"/>
          </p:cNvSpPr>
          <p:nvPr>
            <p:ph idx="1"/>
          </p:nvPr>
        </p:nvSpPr>
        <p:spPr>
          <a:xfrm>
            <a:off x="845724" y="5064892"/>
            <a:ext cx="10515600" cy="1427983"/>
          </a:xfrm>
        </p:spPr>
        <p:txBody>
          <a:bodyPr/>
          <a:lstStyle/>
          <a:p>
            <a:pPr marL="0" indent="0">
              <a:buNone/>
            </a:pPr>
            <a:r>
              <a:rPr lang="en-CA" dirty="0"/>
              <a:t>This ability to </a:t>
            </a:r>
            <a:r>
              <a:rPr lang="en-CA" dirty="0">
                <a:solidFill>
                  <a:srgbClr val="C00000"/>
                </a:solidFill>
              </a:rPr>
              <a:t>amplify</a:t>
            </a:r>
            <a:r>
              <a:rPr lang="en-CA" dirty="0"/>
              <a:t> the signal from the </a:t>
            </a:r>
            <a:r>
              <a:rPr lang="en-CA" dirty="0">
                <a:solidFill>
                  <a:srgbClr val="C00000"/>
                </a:solidFill>
              </a:rPr>
              <a:t>relevant</a:t>
            </a:r>
            <a:r>
              <a:rPr lang="en-CA" dirty="0"/>
              <a:t> part of the input sequence makes attention models produce better results</a:t>
            </a:r>
          </a:p>
        </p:txBody>
      </p:sp>
      <p:pic>
        <p:nvPicPr>
          <p:cNvPr id="4" name="Picture 3">
            <a:extLst>
              <a:ext uri="{FF2B5EF4-FFF2-40B4-BE49-F238E27FC236}">
                <a16:creationId xmlns:a16="http://schemas.microsoft.com/office/drawing/2014/main" id="{3D3E823C-944A-1E43-9B9A-CFD9CBC03222}"/>
              </a:ext>
            </a:extLst>
          </p:cNvPr>
          <p:cNvPicPr>
            <a:picLocks noChangeAspect="1"/>
          </p:cNvPicPr>
          <p:nvPr/>
        </p:nvPicPr>
        <p:blipFill>
          <a:blip r:embed="rId3"/>
          <a:stretch>
            <a:fillRect/>
          </a:stretch>
        </p:blipFill>
        <p:spPr>
          <a:xfrm>
            <a:off x="838200" y="1836510"/>
            <a:ext cx="10523124" cy="2893859"/>
          </a:xfrm>
          <a:prstGeom prst="rect">
            <a:avLst/>
          </a:prstGeom>
        </p:spPr>
      </p:pic>
    </p:spTree>
    <p:extLst>
      <p:ext uri="{BB962C8B-B14F-4D97-AF65-F5344CB8AC3E}">
        <p14:creationId xmlns:p14="http://schemas.microsoft.com/office/powerpoint/2010/main" val="19145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0244-3CA6-B545-99E9-685D11E18621}"/>
              </a:ext>
            </a:extLst>
          </p:cNvPr>
          <p:cNvSpPr>
            <a:spLocks noGrp="1"/>
          </p:cNvSpPr>
          <p:nvPr>
            <p:ph type="title"/>
          </p:nvPr>
        </p:nvSpPr>
        <p:spPr/>
        <p:txBody>
          <a:bodyPr/>
          <a:lstStyle/>
          <a:p>
            <a:r>
              <a:rPr lang="en-CA" dirty="0"/>
              <a:t>High level  idea</a:t>
            </a:r>
          </a:p>
        </p:txBody>
      </p:sp>
      <p:pic>
        <p:nvPicPr>
          <p:cNvPr id="4" name="seq2seq_7 (1)" descr="seq2seq_7 (1)">
            <a:hlinkClick r:id="" action="ppaction://media"/>
            <a:extLst>
              <a:ext uri="{FF2B5EF4-FFF2-40B4-BE49-F238E27FC236}">
                <a16:creationId xmlns:a16="http://schemas.microsoft.com/office/drawing/2014/main" id="{8E260796-73F7-1F40-8CB3-81C18EB55B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24250" y="1609725"/>
            <a:ext cx="4851400" cy="3638550"/>
          </a:xfrm>
        </p:spPr>
      </p:pic>
      <p:sp>
        <p:nvSpPr>
          <p:cNvPr id="5" name="Content Placeholder 2">
            <a:extLst>
              <a:ext uri="{FF2B5EF4-FFF2-40B4-BE49-F238E27FC236}">
                <a16:creationId xmlns:a16="http://schemas.microsoft.com/office/drawing/2014/main" id="{34875D85-177F-5448-97F7-A5044CE63705}"/>
              </a:ext>
            </a:extLst>
          </p:cNvPr>
          <p:cNvSpPr txBox="1">
            <a:spLocks/>
          </p:cNvSpPr>
          <p:nvPr/>
        </p:nvSpPr>
        <p:spPr>
          <a:xfrm>
            <a:off x="838200" y="5430017"/>
            <a:ext cx="10515600" cy="1427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CA" altLang="zh-CN" dirty="0"/>
              <a:t>T</a:t>
            </a:r>
            <a:r>
              <a:rPr lang="en-CA" dirty="0"/>
              <a:t>he encoder passes a lot more data to the decoder</a:t>
            </a:r>
          </a:p>
          <a:p>
            <a:pPr marL="0" indent="0">
              <a:buNone/>
            </a:pPr>
            <a:r>
              <a:rPr lang="en-CA" dirty="0"/>
              <a:t>2.  Attention decoder does an extra step to make the model focus on the relevant part of the input</a:t>
            </a:r>
          </a:p>
        </p:txBody>
      </p:sp>
    </p:spTree>
    <p:extLst>
      <p:ext uri="{BB962C8B-B14F-4D97-AF65-F5344CB8AC3E}">
        <p14:creationId xmlns:p14="http://schemas.microsoft.com/office/powerpoint/2010/main" val="41214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F961-4461-7449-904D-06A195A3E7FB}"/>
              </a:ext>
            </a:extLst>
          </p:cNvPr>
          <p:cNvSpPr>
            <a:spLocks noGrp="1"/>
          </p:cNvSpPr>
          <p:nvPr>
            <p:ph type="title"/>
          </p:nvPr>
        </p:nvSpPr>
        <p:spPr/>
        <p:txBody>
          <a:bodyPr/>
          <a:lstStyle/>
          <a:p>
            <a:r>
              <a:rPr lang="en-CA" dirty="0"/>
              <a:t>Attention</a:t>
            </a:r>
          </a:p>
        </p:txBody>
      </p:sp>
      <p:pic>
        <p:nvPicPr>
          <p:cNvPr id="10" name="attention_process (1)" descr="attention_process (1)">
            <a:hlinkClick r:id="" action="ppaction://media"/>
            <a:extLst>
              <a:ext uri="{FF2B5EF4-FFF2-40B4-BE49-F238E27FC236}">
                <a16:creationId xmlns:a16="http://schemas.microsoft.com/office/drawing/2014/main" id="{5A9BB92E-0A72-8A42-93C1-5E0521BA7D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05025" y="1825625"/>
            <a:ext cx="7981950" cy="4351338"/>
          </a:xfrm>
        </p:spPr>
      </p:pic>
    </p:spTree>
    <p:extLst>
      <p:ext uri="{BB962C8B-B14F-4D97-AF65-F5344CB8AC3E}">
        <p14:creationId xmlns:p14="http://schemas.microsoft.com/office/powerpoint/2010/main" val="42156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4BF5-F92B-574F-A486-5EA7E4314F11}"/>
              </a:ext>
            </a:extLst>
          </p:cNvPr>
          <p:cNvSpPr>
            <a:spLocks noGrp="1"/>
          </p:cNvSpPr>
          <p:nvPr>
            <p:ph type="title"/>
          </p:nvPr>
        </p:nvSpPr>
        <p:spPr/>
        <p:txBody>
          <a:bodyPr/>
          <a:lstStyle/>
          <a:p>
            <a:r>
              <a:rPr lang="en-CA" dirty="0"/>
              <a:t>Whole decoder</a:t>
            </a:r>
          </a:p>
        </p:txBody>
      </p:sp>
      <p:pic>
        <p:nvPicPr>
          <p:cNvPr id="4" name="attention_tensor_dance" descr="attention_tensor_dance">
            <a:hlinkClick r:id="" action="ppaction://media"/>
            <a:extLst>
              <a:ext uri="{FF2B5EF4-FFF2-40B4-BE49-F238E27FC236}">
                <a16:creationId xmlns:a16="http://schemas.microsoft.com/office/drawing/2014/main" id="{BB6B5176-AFDF-F348-AA09-CD7054A1CA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44713" y="1825625"/>
            <a:ext cx="7900987" cy="4351338"/>
          </a:xfrm>
        </p:spPr>
      </p:pic>
    </p:spTree>
    <p:extLst>
      <p:ext uri="{BB962C8B-B14F-4D97-AF65-F5344CB8AC3E}">
        <p14:creationId xmlns:p14="http://schemas.microsoft.com/office/powerpoint/2010/main" val="310590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E7148-3998-A24D-9FC3-B99EE6348864}"/>
              </a:ext>
            </a:extLst>
          </p:cNvPr>
          <p:cNvSpPr>
            <a:spLocks noGrp="1"/>
          </p:cNvSpPr>
          <p:nvPr>
            <p:ph type="title"/>
          </p:nvPr>
        </p:nvSpPr>
        <p:spPr/>
        <p:txBody>
          <a:bodyPr/>
          <a:lstStyle/>
          <a:p>
            <a:r>
              <a:rPr lang="en-CA" dirty="0"/>
              <a:t>Example</a:t>
            </a:r>
          </a:p>
        </p:txBody>
      </p:sp>
      <p:pic>
        <p:nvPicPr>
          <p:cNvPr id="4" name="Content Placeholder 3">
            <a:extLst>
              <a:ext uri="{FF2B5EF4-FFF2-40B4-BE49-F238E27FC236}">
                <a16:creationId xmlns:a16="http://schemas.microsoft.com/office/drawing/2014/main" id="{624569FE-CF97-8D4D-AFB7-DB697838DBE7}"/>
              </a:ext>
            </a:extLst>
          </p:cNvPr>
          <p:cNvPicPr>
            <a:picLocks noGrp="1" noChangeAspect="1"/>
          </p:cNvPicPr>
          <p:nvPr>
            <p:ph idx="1"/>
          </p:nvPr>
        </p:nvPicPr>
        <p:blipFill>
          <a:blip r:embed="rId3"/>
          <a:stretch>
            <a:fillRect/>
          </a:stretch>
        </p:blipFill>
        <p:spPr>
          <a:xfrm>
            <a:off x="3510116" y="930924"/>
            <a:ext cx="5645969" cy="5752833"/>
          </a:xfrm>
          <a:prstGeom prst="rect">
            <a:avLst/>
          </a:prstGeom>
        </p:spPr>
      </p:pic>
    </p:spTree>
    <p:extLst>
      <p:ext uri="{BB962C8B-B14F-4D97-AF65-F5344CB8AC3E}">
        <p14:creationId xmlns:p14="http://schemas.microsoft.com/office/powerpoint/2010/main" val="2899865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5992-C7E7-CF40-B014-6433F0128B55}"/>
              </a:ext>
            </a:extLst>
          </p:cNvPr>
          <p:cNvSpPr>
            <a:spLocks noGrp="1"/>
          </p:cNvSpPr>
          <p:nvPr>
            <p:ph type="title"/>
          </p:nvPr>
        </p:nvSpPr>
        <p:spPr/>
        <p:txBody>
          <a:bodyPr/>
          <a:lstStyle/>
          <a:p>
            <a:r>
              <a:rPr lang="en-CA" dirty="0"/>
              <a:t>Attention is all you need-Transformer</a:t>
            </a:r>
          </a:p>
        </p:txBody>
      </p:sp>
      <p:pic>
        <p:nvPicPr>
          <p:cNvPr id="4" name="Content Placeholder 3">
            <a:extLst>
              <a:ext uri="{FF2B5EF4-FFF2-40B4-BE49-F238E27FC236}">
                <a16:creationId xmlns:a16="http://schemas.microsoft.com/office/drawing/2014/main" id="{21F34496-995D-D648-9A29-FEF274AA9165}"/>
              </a:ext>
            </a:extLst>
          </p:cNvPr>
          <p:cNvPicPr>
            <a:picLocks noGrp="1" noChangeAspect="1"/>
          </p:cNvPicPr>
          <p:nvPr>
            <p:ph idx="1"/>
          </p:nvPr>
        </p:nvPicPr>
        <p:blipFill>
          <a:blip r:embed="rId2"/>
          <a:stretch>
            <a:fillRect/>
          </a:stretch>
        </p:blipFill>
        <p:spPr>
          <a:xfrm>
            <a:off x="602226" y="2458323"/>
            <a:ext cx="4839433" cy="3034247"/>
          </a:xfrm>
          <a:prstGeom prst="rect">
            <a:avLst/>
          </a:prstGeom>
        </p:spPr>
      </p:pic>
      <p:pic>
        <p:nvPicPr>
          <p:cNvPr id="5" name="Picture 4">
            <a:extLst>
              <a:ext uri="{FF2B5EF4-FFF2-40B4-BE49-F238E27FC236}">
                <a16:creationId xmlns:a16="http://schemas.microsoft.com/office/drawing/2014/main" id="{BFD6D834-E5FA-4842-9006-51D5C40E5F12}"/>
              </a:ext>
            </a:extLst>
          </p:cNvPr>
          <p:cNvPicPr>
            <a:picLocks noChangeAspect="1"/>
          </p:cNvPicPr>
          <p:nvPr/>
        </p:nvPicPr>
        <p:blipFill>
          <a:blip r:embed="rId3"/>
          <a:stretch>
            <a:fillRect/>
          </a:stretch>
        </p:blipFill>
        <p:spPr>
          <a:xfrm>
            <a:off x="5677633" y="2150422"/>
            <a:ext cx="6105620" cy="3970157"/>
          </a:xfrm>
          <a:prstGeom prst="rect">
            <a:avLst/>
          </a:prstGeom>
        </p:spPr>
      </p:pic>
      <p:sp>
        <p:nvSpPr>
          <p:cNvPr id="8" name="TextBox 7">
            <a:extLst>
              <a:ext uri="{FF2B5EF4-FFF2-40B4-BE49-F238E27FC236}">
                <a16:creationId xmlns:a16="http://schemas.microsoft.com/office/drawing/2014/main" id="{5B5AB6DA-FF6C-EB49-8368-C4940A1CFB04}"/>
              </a:ext>
            </a:extLst>
          </p:cNvPr>
          <p:cNvSpPr txBox="1"/>
          <p:nvPr/>
        </p:nvSpPr>
        <p:spPr>
          <a:xfrm>
            <a:off x="1209368" y="6120579"/>
            <a:ext cx="3701845" cy="369332"/>
          </a:xfrm>
          <a:prstGeom prst="rect">
            <a:avLst/>
          </a:prstGeom>
          <a:noFill/>
        </p:spPr>
        <p:txBody>
          <a:bodyPr wrap="square" rtlCol="0">
            <a:spAutoFit/>
          </a:bodyPr>
          <a:lstStyle/>
          <a:p>
            <a:r>
              <a:rPr lang="en-CA" dirty="0"/>
              <a:t>Architecture of Transformer</a:t>
            </a:r>
          </a:p>
        </p:txBody>
      </p:sp>
      <p:sp>
        <p:nvSpPr>
          <p:cNvPr id="9" name="TextBox 8">
            <a:extLst>
              <a:ext uri="{FF2B5EF4-FFF2-40B4-BE49-F238E27FC236}">
                <a16:creationId xmlns:a16="http://schemas.microsoft.com/office/drawing/2014/main" id="{CDC2A946-2D58-D647-8D7F-C6776D040D9B}"/>
              </a:ext>
            </a:extLst>
          </p:cNvPr>
          <p:cNvSpPr txBox="1"/>
          <p:nvPr/>
        </p:nvSpPr>
        <p:spPr>
          <a:xfrm>
            <a:off x="6879520" y="6305245"/>
            <a:ext cx="4637566" cy="369332"/>
          </a:xfrm>
          <a:prstGeom prst="rect">
            <a:avLst/>
          </a:prstGeom>
          <a:noFill/>
        </p:spPr>
        <p:txBody>
          <a:bodyPr wrap="square" rtlCol="0">
            <a:spAutoFit/>
          </a:bodyPr>
          <a:lstStyle/>
          <a:p>
            <a:r>
              <a:rPr lang="en-CA" dirty="0"/>
              <a:t>Unrolled view of architecture of Transformer</a:t>
            </a:r>
          </a:p>
        </p:txBody>
      </p:sp>
    </p:spTree>
    <p:extLst>
      <p:ext uri="{BB962C8B-B14F-4D97-AF65-F5344CB8AC3E}">
        <p14:creationId xmlns:p14="http://schemas.microsoft.com/office/powerpoint/2010/main" val="24247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2ECCA-DB5F-4D41-9178-1F2C9367BEE4}"/>
              </a:ext>
            </a:extLst>
          </p:cNvPr>
          <p:cNvSpPr>
            <a:spLocks noGrp="1"/>
          </p:cNvSpPr>
          <p:nvPr>
            <p:ph type="title"/>
          </p:nvPr>
        </p:nvSpPr>
        <p:spPr/>
        <p:txBody>
          <a:bodyPr/>
          <a:lstStyle/>
          <a:p>
            <a:r>
              <a:rPr lang="en-CA" dirty="0"/>
              <a:t>Transformer</a:t>
            </a:r>
          </a:p>
        </p:txBody>
      </p:sp>
      <p:sp>
        <p:nvSpPr>
          <p:cNvPr id="3" name="Content Placeholder 2">
            <a:extLst>
              <a:ext uri="{FF2B5EF4-FFF2-40B4-BE49-F238E27FC236}">
                <a16:creationId xmlns:a16="http://schemas.microsoft.com/office/drawing/2014/main" id="{D2941C49-998B-EB45-B2FD-14D5F82FC58E}"/>
              </a:ext>
            </a:extLst>
          </p:cNvPr>
          <p:cNvSpPr>
            <a:spLocks noGrp="1"/>
          </p:cNvSpPr>
          <p:nvPr>
            <p:ph idx="1"/>
          </p:nvPr>
        </p:nvSpPr>
        <p:spPr>
          <a:xfrm>
            <a:off x="243705" y="4734231"/>
            <a:ext cx="11353801" cy="2123769"/>
          </a:xfrm>
        </p:spPr>
        <p:txBody>
          <a:bodyPr>
            <a:normAutofit fontScale="92500" lnSpcReduction="10000"/>
          </a:bodyPr>
          <a:lstStyle/>
          <a:p>
            <a:pPr fontAlgn="base"/>
            <a:r>
              <a:rPr lang="en-CA" dirty="0"/>
              <a:t>Self-attention layer – a layer that helps the encoder look at other words in the input sentence as it encodes a specific word. </a:t>
            </a:r>
          </a:p>
          <a:p>
            <a:pPr fontAlgn="base"/>
            <a:r>
              <a:rPr lang="en-CA" dirty="0"/>
              <a:t>The exact same feed-forward network is independently applied to each position.</a:t>
            </a:r>
          </a:p>
          <a:p>
            <a:pPr fontAlgn="base"/>
            <a:r>
              <a:rPr lang="en-CA" dirty="0"/>
              <a:t>The decoder has both those layers, but between them is an attention layer that helps the decoder focus on relevant parts of the input sentence</a:t>
            </a:r>
          </a:p>
        </p:txBody>
      </p:sp>
      <p:pic>
        <p:nvPicPr>
          <p:cNvPr id="5" name="Picture 4">
            <a:extLst>
              <a:ext uri="{FF2B5EF4-FFF2-40B4-BE49-F238E27FC236}">
                <a16:creationId xmlns:a16="http://schemas.microsoft.com/office/drawing/2014/main" id="{149EFB83-D94D-5740-A666-DC4459F47A14}"/>
              </a:ext>
            </a:extLst>
          </p:cNvPr>
          <p:cNvPicPr>
            <a:picLocks noChangeAspect="1"/>
          </p:cNvPicPr>
          <p:nvPr/>
        </p:nvPicPr>
        <p:blipFill>
          <a:blip r:embed="rId2"/>
          <a:stretch>
            <a:fillRect/>
          </a:stretch>
        </p:blipFill>
        <p:spPr>
          <a:xfrm>
            <a:off x="1843855" y="1825625"/>
            <a:ext cx="8153503" cy="2581633"/>
          </a:xfrm>
          <a:prstGeom prst="rect">
            <a:avLst/>
          </a:prstGeom>
        </p:spPr>
      </p:pic>
    </p:spTree>
    <p:extLst>
      <p:ext uri="{BB962C8B-B14F-4D97-AF65-F5344CB8AC3E}">
        <p14:creationId xmlns:p14="http://schemas.microsoft.com/office/powerpoint/2010/main" val="35470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61FF-FDFE-FD4B-A33D-93FC74E3B15E}"/>
              </a:ext>
            </a:extLst>
          </p:cNvPr>
          <p:cNvSpPr>
            <a:spLocks noGrp="1"/>
          </p:cNvSpPr>
          <p:nvPr>
            <p:ph type="title"/>
          </p:nvPr>
        </p:nvSpPr>
        <p:spPr/>
        <p:txBody>
          <a:bodyPr/>
          <a:lstStyle/>
          <a:p>
            <a:r>
              <a:rPr lang="en-CA" dirty="0"/>
              <a:t>Transformer-detail</a:t>
            </a:r>
          </a:p>
        </p:txBody>
      </p:sp>
      <p:sp>
        <p:nvSpPr>
          <p:cNvPr id="7" name="Content Placeholder 6">
            <a:extLst>
              <a:ext uri="{FF2B5EF4-FFF2-40B4-BE49-F238E27FC236}">
                <a16:creationId xmlns:a16="http://schemas.microsoft.com/office/drawing/2014/main" id="{F35A2DD7-A8B7-2441-B823-6E1B129F0F8A}"/>
              </a:ext>
            </a:extLst>
          </p:cNvPr>
          <p:cNvSpPr>
            <a:spLocks noGrp="1"/>
          </p:cNvSpPr>
          <p:nvPr>
            <p:ph idx="1"/>
          </p:nvPr>
        </p:nvSpPr>
        <p:spPr>
          <a:xfrm>
            <a:off x="7875638" y="1690688"/>
            <a:ext cx="4041059" cy="4651118"/>
          </a:xfrm>
        </p:spPr>
        <p:txBody>
          <a:bodyPr/>
          <a:lstStyle/>
          <a:p>
            <a:r>
              <a:rPr lang="en-CA" dirty="0"/>
              <a:t>Each word is embedded into a vector of size512</a:t>
            </a:r>
          </a:p>
          <a:p>
            <a:r>
              <a:rPr lang="en-CA" dirty="0"/>
              <a:t>There are dependencies between each input in the self-attention layer</a:t>
            </a:r>
          </a:p>
          <a:p>
            <a:r>
              <a:rPr lang="en-CA" dirty="0"/>
              <a:t>We can run FFNN in parallel</a:t>
            </a:r>
          </a:p>
          <a:p>
            <a:r>
              <a:rPr lang="en-CA" dirty="0"/>
              <a:t>All inputs share the same FFNN in the same encoder</a:t>
            </a:r>
          </a:p>
          <a:p>
            <a:endParaRPr lang="en-CA" dirty="0"/>
          </a:p>
        </p:txBody>
      </p:sp>
      <p:pic>
        <p:nvPicPr>
          <p:cNvPr id="8" name="Picture 7">
            <a:extLst>
              <a:ext uri="{FF2B5EF4-FFF2-40B4-BE49-F238E27FC236}">
                <a16:creationId xmlns:a16="http://schemas.microsoft.com/office/drawing/2014/main" id="{18EFE6BB-0654-AE47-BD94-A3DF9FDE122E}"/>
              </a:ext>
            </a:extLst>
          </p:cNvPr>
          <p:cNvPicPr>
            <a:picLocks noChangeAspect="1"/>
          </p:cNvPicPr>
          <p:nvPr/>
        </p:nvPicPr>
        <p:blipFill>
          <a:blip r:embed="rId3"/>
          <a:stretch>
            <a:fillRect/>
          </a:stretch>
        </p:blipFill>
        <p:spPr>
          <a:xfrm>
            <a:off x="871448" y="1690688"/>
            <a:ext cx="6921781" cy="4203290"/>
          </a:xfrm>
          <a:prstGeom prst="rect">
            <a:avLst/>
          </a:prstGeom>
        </p:spPr>
      </p:pic>
    </p:spTree>
    <p:extLst>
      <p:ext uri="{BB962C8B-B14F-4D97-AF65-F5344CB8AC3E}">
        <p14:creationId xmlns:p14="http://schemas.microsoft.com/office/powerpoint/2010/main" val="296709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ell phone&#10;&#10;Description automatically generated">
            <a:extLst>
              <a:ext uri="{FF2B5EF4-FFF2-40B4-BE49-F238E27FC236}">
                <a16:creationId xmlns:a16="http://schemas.microsoft.com/office/drawing/2014/main" id="{EB516CD5-9DC6-024C-8FD9-6E4A378D3F8A}"/>
              </a:ext>
            </a:extLst>
          </p:cNvPr>
          <p:cNvPicPr>
            <a:picLocks noChangeAspect="1"/>
          </p:cNvPicPr>
          <p:nvPr/>
        </p:nvPicPr>
        <p:blipFill>
          <a:blip r:embed="rId2"/>
          <a:stretch>
            <a:fillRect/>
          </a:stretch>
        </p:blipFill>
        <p:spPr>
          <a:xfrm>
            <a:off x="598260" y="1821316"/>
            <a:ext cx="5177016" cy="1773127"/>
          </a:xfrm>
          <a:prstGeom prst="rect">
            <a:avLst/>
          </a:prstGeom>
        </p:spPr>
      </p:pic>
      <p:pic>
        <p:nvPicPr>
          <p:cNvPr id="9" name="Picture 8">
            <a:extLst>
              <a:ext uri="{FF2B5EF4-FFF2-40B4-BE49-F238E27FC236}">
                <a16:creationId xmlns:a16="http://schemas.microsoft.com/office/drawing/2014/main" id="{256438E2-414B-394F-9A66-F3531E4B54F2}"/>
              </a:ext>
            </a:extLst>
          </p:cNvPr>
          <p:cNvPicPr>
            <a:picLocks noChangeAspect="1"/>
          </p:cNvPicPr>
          <p:nvPr/>
        </p:nvPicPr>
        <p:blipFill>
          <a:blip r:embed="rId3"/>
          <a:stretch>
            <a:fillRect/>
          </a:stretch>
        </p:blipFill>
        <p:spPr>
          <a:xfrm>
            <a:off x="6547507" y="1821316"/>
            <a:ext cx="5373115" cy="1773127"/>
          </a:xfrm>
          <a:prstGeom prst="rect">
            <a:avLst/>
          </a:prstGeom>
        </p:spPr>
      </p:pic>
      <p:pic>
        <p:nvPicPr>
          <p:cNvPr id="7" name="Picture 6">
            <a:extLst>
              <a:ext uri="{FF2B5EF4-FFF2-40B4-BE49-F238E27FC236}">
                <a16:creationId xmlns:a16="http://schemas.microsoft.com/office/drawing/2014/main" id="{709430EA-5B7F-6E4E-A746-D22B0EDB711C}"/>
              </a:ext>
            </a:extLst>
          </p:cNvPr>
          <p:cNvPicPr>
            <a:picLocks noChangeAspect="1"/>
          </p:cNvPicPr>
          <p:nvPr/>
        </p:nvPicPr>
        <p:blipFill>
          <a:blip r:embed="rId4"/>
          <a:stretch>
            <a:fillRect/>
          </a:stretch>
        </p:blipFill>
        <p:spPr>
          <a:xfrm>
            <a:off x="6547507" y="4895168"/>
            <a:ext cx="5111550" cy="1047866"/>
          </a:xfrm>
          <a:prstGeom prst="rect">
            <a:avLst/>
          </a:prstGeom>
        </p:spPr>
      </p:pic>
      <p:sp>
        <p:nvSpPr>
          <p:cNvPr id="14" name="TextBox 13">
            <a:extLst>
              <a:ext uri="{FF2B5EF4-FFF2-40B4-BE49-F238E27FC236}">
                <a16:creationId xmlns:a16="http://schemas.microsoft.com/office/drawing/2014/main" id="{B49FB72A-CFE0-664D-9394-199310ECB231}"/>
              </a:ext>
            </a:extLst>
          </p:cNvPr>
          <p:cNvSpPr txBox="1"/>
          <p:nvPr/>
        </p:nvSpPr>
        <p:spPr>
          <a:xfrm>
            <a:off x="-4338918" y="-2312894"/>
            <a:ext cx="184731" cy="369332"/>
          </a:xfrm>
          <a:prstGeom prst="rect">
            <a:avLst/>
          </a:prstGeom>
          <a:noFill/>
        </p:spPr>
        <p:txBody>
          <a:bodyPr wrap="none" rtlCol="0">
            <a:spAutoFit/>
          </a:bodyPr>
          <a:lstStyle/>
          <a:p>
            <a:endParaRPr lang="en-CA" dirty="0"/>
          </a:p>
        </p:txBody>
      </p:sp>
      <p:sp>
        <p:nvSpPr>
          <p:cNvPr id="5" name="Title 4">
            <a:extLst>
              <a:ext uri="{FF2B5EF4-FFF2-40B4-BE49-F238E27FC236}">
                <a16:creationId xmlns:a16="http://schemas.microsoft.com/office/drawing/2014/main" id="{9E44E3D3-11A7-EC4F-B42B-B6A92C4B5A45}"/>
              </a:ext>
            </a:extLst>
          </p:cNvPr>
          <p:cNvSpPr>
            <a:spLocks noGrp="1"/>
          </p:cNvSpPr>
          <p:nvPr>
            <p:ph type="title"/>
          </p:nvPr>
        </p:nvSpPr>
        <p:spPr/>
        <p:txBody>
          <a:bodyPr/>
          <a:lstStyle/>
          <a:p>
            <a:r>
              <a:rPr lang="en-CA" dirty="0"/>
              <a:t>Paper covered</a:t>
            </a:r>
          </a:p>
        </p:txBody>
      </p:sp>
      <p:pic>
        <p:nvPicPr>
          <p:cNvPr id="6" name="Picture 5">
            <a:extLst>
              <a:ext uri="{FF2B5EF4-FFF2-40B4-BE49-F238E27FC236}">
                <a16:creationId xmlns:a16="http://schemas.microsoft.com/office/drawing/2014/main" id="{BBBB1457-39C9-7449-AD3B-4D672A508B96}"/>
              </a:ext>
            </a:extLst>
          </p:cNvPr>
          <p:cNvPicPr>
            <a:picLocks noChangeAspect="1"/>
          </p:cNvPicPr>
          <p:nvPr/>
        </p:nvPicPr>
        <p:blipFill>
          <a:blip r:embed="rId5"/>
          <a:stretch>
            <a:fillRect/>
          </a:stretch>
        </p:blipFill>
        <p:spPr>
          <a:xfrm>
            <a:off x="598261" y="4216207"/>
            <a:ext cx="3457546" cy="1192719"/>
          </a:xfrm>
          <a:prstGeom prst="rect">
            <a:avLst/>
          </a:prstGeom>
        </p:spPr>
      </p:pic>
      <p:pic>
        <p:nvPicPr>
          <p:cNvPr id="8" name="Picture 7">
            <a:extLst>
              <a:ext uri="{FF2B5EF4-FFF2-40B4-BE49-F238E27FC236}">
                <a16:creationId xmlns:a16="http://schemas.microsoft.com/office/drawing/2014/main" id="{B04D7D27-7C12-D646-B17B-C0F9229F9ED7}"/>
              </a:ext>
            </a:extLst>
          </p:cNvPr>
          <p:cNvPicPr>
            <a:picLocks noChangeAspect="1"/>
          </p:cNvPicPr>
          <p:nvPr/>
        </p:nvPicPr>
        <p:blipFill>
          <a:blip r:embed="rId6"/>
          <a:stretch>
            <a:fillRect/>
          </a:stretch>
        </p:blipFill>
        <p:spPr>
          <a:xfrm>
            <a:off x="598260" y="5615575"/>
            <a:ext cx="4708681" cy="1025733"/>
          </a:xfrm>
          <a:prstGeom prst="rect">
            <a:avLst/>
          </a:prstGeom>
        </p:spPr>
      </p:pic>
      <p:cxnSp>
        <p:nvCxnSpPr>
          <p:cNvPr id="11" name="Straight Connector 10">
            <a:extLst>
              <a:ext uri="{FF2B5EF4-FFF2-40B4-BE49-F238E27FC236}">
                <a16:creationId xmlns:a16="http://schemas.microsoft.com/office/drawing/2014/main" id="{F66223B3-47E9-354D-AC48-F3F25B52F5B7}"/>
              </a:ext>
            </a:extLst>
          </p:cNvPr>
          <p:cNvCxnSpPr/>
          <p:nvPr/>
        </p:nvCxnSpPr>
        <p:spPr>
          <a:xfrm>
            <a:off x="0" y="4031149"/>
            <a:ext cx="123001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826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6F094-9C20-5B4E-B832-CCBA36FCC3B9}"/>
              </a:ext>
            </a:extLst>
          </p:cNvPr>
          <p:cNvSpPr>
            <a:spLocks noGrp="1"/>
          </p:cNvSpPr>
          <p:nvPr>
            <p:ph type="title"/>
          </p:nvPr>
        </p:nvSpPr>
        <p:spPr/>
        <p:txBody>
          <a:bodyPr/>
          <a:lstStyle/>
          <a:p>
            <a:r>
              <a:rPr lang="en-CA" dirty="0"/>
              <a:t>Self-Attention at a high level</a:t>
            </a:r>
          </a:p>
        </p:txBody>
      </p:sp>
      <p:sp>
        <p:nvSpPr>
          <p:cNvPr id="3" name="Content Placeholder 2">
            <a:extLst>
              <a:ext uri="{FF2B5EF4-FFF2-40B4-BE49-F238E27FC236}">
                <a16:creationId xmlns:a16="http://schemas.microsoft.com/office/drawing/2014/main" id="{6E80AD55-1E76-7543-B0D1-5F906FB7F290}"/>
              </a:ext>
            </a:extLst>
          </p:cNvPr>
          <p:cNvSpPr>
            <a:spLocks noGrp="1"/>
          </p:cNvSpPr>
          <p:nvPr>
            <p:ph idx="1"/>
          </p:nvPr>
        </p:nvSpPr>
        <p:spPr>
          <a:xfrm>
            <a:off x="284478" y="1837198"/>
            <a:ext cx="7022691" cy="4351338"/>
          </a:xfrm>
        </p:spPr>
        <p:txBody>
          <a:bodyPr>
            <a:normAutofit/>
          </a:bodyPr>
          <a:lstStyle/>
          <a:p>
            <a:r>
              <a:rPr lang="en-CA" sz="2200" dirty="0"/>
              <a:t>Example:</a:t>
            </a:r>
          </a:p>
          <a:p>
            <a:pPr marL="0" indent="0">
              <a:buNone/>
            </a:pPr>
            <a:r>
              <a:rPr lang="en-CA" sz="2200" dirty="0"/>
              <a:t>”The animal didn't cross the street because it was too tired”</a:t>
            </a:r>
          </a:p>
          <a:p>
            <a:pPr marL="0" indent="0">
              <a:buNone/>
            </a:pPr>
            <a:endParaRPr lang="en-CA" sz="2200" dirty="0"/>
          </a:p>
          <a:p>
            <a:r>
              <a:rPr lang="en-CA" sz="2200" dirty="0"/>
              <a:t>Analogy</a:t>
            </a:r>
          </a:p>
          <a:p>
            <a:pPr marL="0" indent="0">
              <a:buNone/>
            </a:pPr>
            <a:r>
              <a:rPr lang="en-CA" sz="2200" dirty="0"/>
              <a:t>RNN</a:t>
            </a:r>
          </a:p>
          <a:p>
            <a:pPr lvl="1"/>
            <a:r>
              <a:rPr lang="en-CA" sz="1800" dirty="0"/>
              <a:t>Use hidden state to incorporate information of previous words with the current one</a:t>
            </a:r>
          </a:p>
          <a:p>
            <a:pPr marL="0" indent="0">
              <a:buNone/>
            </a:pPr>
            <a:r>
              <a:rPr lang="en-CA" sz="2200" dirty="0"/>
              <a:t>Transformer</a:t>
            </a:r>
          </a:p>
          <a:p>
            <a:pPr lvl="1"/>
            <a:r>
              <a:rPr lang="en-CA" sz="1800" dirty="0"/>
              <a:t>Use self-attention to incorporate information of relevant words with the current one</a:t>
            </a:r>
          </a:p>
          <a:p>
            <a:pPr marL="0" indent="0">
              <a:buNone/>
            </a:pPr>
            <a:endParaRPr lang="en-CA" sz="2200" dirty="0"/>
          </a:p>
          <a:p>
            <a:pPr marL="0" indent="0">
              <a:buNone/>
            </a:pPr>
            <a:endParaRPr lang="en-CA" sz="2200" dirty="0"/>
          </a:p>
          <a:p>
            <a:pPr marL="0" indent="0">
              <a:buNone/>
            </a:pPr>
            <a:endParaRPr lang="en-CA" sz="2200" dirty="0"/>
          </a:p>
          <a:p>
            <a:pPr marL="0" indent="0">
              <a:buNone/>
            </a:pPr>
            <a:endParaRPr lang="en-CA" sz="2200" dirty="0"/>
          </a:p>
          <a:p>
            <a:pPr marL="0" indent="0">
              <a:buNone/>
            </a:pPr>
            <a:endParaRPr lang="en-CA" sz="2200" dirty="0"/>
          </a:p>
        </p:txBody>
      </p:sp>
      <p:pic>
        <p:nvPicPr>
          <p:cNvPr id="4" name="Picture 3">
            <a:extLst>
              <a:ext uri="{FF2B5EF4-FFF2-40B4-BE49-F238E27FC236}">
                <a16:creationId xmlns:a16="http://schemas.microsoft.com/office/drawing/2014/main" id="{6AA2E0FE-09E0-0E46-9593-6BE3EA7B20AF}"/>
              </a:ext>
            </a:extLst>
          </p:cNvPr>
          <p:cNvPicPr>
            <a:picLocks noChangeAspect="1"/>
          </p:cNvPicPr>
          <p:nvPr/>
        </p:nvPicPr>
        <p:blipFill>
          <a:blip r:embed="rId3"/>
          <a:stretch>
            <a:fillRect/>
          </a:stretch>
        </p:blipFill>
        <p:spPr>
          <a:xfrm>
            <a:off x="7565923" y="1825625"/>
            <a:ext cx="4279819" cy="4044233"/>
          </a:xfrm>
          <a:prstGeom prst="rect">
            <a:avLst/>
          </a:prstGeom>
        </p:spPr>
      </p:pic>
    </p:spTree>
    <p:extLst>
      <p:ext uri="{BB962C8B-B14F-4D97-AF65-F5344CB8AC3E}">
        <p14:creationId xmlns:p14="http://schemas.microsoft.com/office/powerpoint/2010/main" val="336326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260D7-C523-4948-9E29-E31BD7699EB0}"/>
              </a:ext>
            </a:extLst>
          </p:cNvPr>
          <p:cNvSpPr>
            <a:spLocks noGrp="1"/>
          </p:cNvSpPr>
          <p:nvPr>
            <p:ph type="title"/>
          </p:nvPr>
        </p:nvSpPr>
        <p:spPr/>
        <p:txBody>
          <a:bodyPr/>
          <a:lstStyle/>
          <a:p>
            <a:r>
              <a:rPr lang="en-CA" dirty="0"/>
              <a:t>Self-Attention in detail</a:t>
            </a:r>
          </a:p>
        </p:txBody>
      </p:sp>
      <p:sp>
        <p:nvSpPr>
          <p:cNvPr id="3" name="Content Placeholder 2">
            <a:extLst>
              <a:ext uri="{FF2B5EF4-FFF2-40B4-BE49-F238E27FC236}">
                <a16:creationId xmlns:a16="http://schemas.microsoft.com/office/drawing/2014/main" id="{40AE232B-C661-7244-87C6-469B3880E7CB}"/>
              </a:ext>
            </a:extLst>
          </p:cNvPr>
          <p:cNvSpPr>
            <a:spLocks noGrp="1"/>
          </p:cNvSpPr>
          <p:nvPr>
            <p:ph idx="1"/>
          </p:nvPr>
        </p:nvSpPr>
        <p:spPr>
          <a:xfrm>
            <a:off x="221674" y="1825625"/>
            <a:ext cx="5449490" cy="4351338"/>
          </a:xfrm>
        </p:spPr>
        <p:txBody>
          <a:bodyPr/>
          <a:lstStyle/>
          <a:p>
            <a:pPr marL="514350" indent="-514350">
              <a:buAutoNum type="arabicPeriod"/>
            </a:pPr>
            <a:r>
              <a:rPr lang="en-CA" dirty="0"/>
              <a:t>Create three vectors from each of the input</a:t>
            </a:r>
          </a:p>
          <a:p>
            <a:pPr marL="514350" indent="-514350">
              <a:buAutoNum type="arabicPeriod"/>
            </a:pPr>
            <a:r>
              <a:rPr lang="en-CA" dirty="0"/>
              <a:t>Multiplying the embedding by three matrices that we trained during the training process.</a:t>
            </a:r>
          </a:p>
          <a:p>
            <a:pPr marL="514350" indent="-514350">
              <a:buAutoNum type="arabicPeriod"/>
            </a:pPr>
            <a:r>
              <a:rPr lang="en-CA" dirty="0"/>
              <a:t>All inputs share the same W</a:t>
            </a:r>
            <a:r>
              <a:rPr lang="en-CA" baseline="30000" dirty="0"/>
              <a:t>Q</a:t>
            </a:r>
            <a:r>
              <a:rPr lang="en-CA" dirty="0"/>
              <a:t>, W</a:t>
            </a:r>
            <a:r>
              <a:rPr lang="en-CA" baseline="30000" dirty="0"/>
              <a:t>K</a:t>
            </a:r>
            <a:r>
              <a:rPr lang="en-CA" dirty="0"/>
              <a:t>, W</a:t>
            </a:r>
            <a:r>
              <a:rPr lang="en-CA" baseline="30000" dirty="0"/>
              <a:t>V</a:t>
            </a:r>
          </a:p>
          <a:p>
            <a:pPr marL="514350" indent="-514350">
              <a:buAutoNum type="arabicPeriod"/>
            </a:pPr>
            <a:r>
              <a:rPr lang="en-CA" dirty="0"/>
              <a:t>q, k, v have the same length d</a:t>
            </a:r>
            <a:r>
              <a:rPr lang="en-CA" baseline="-25000" dirty="0"/>
              <a:t>k</a:t>
            </a:r>
            <a:endParaRPr lang="en-CA" dirty="0"/>
          </a:p>
        </p:txBody>
      </p:sp>
      <p:pic>
        <p:nvPicPr>
          <p:cNvPr id="4" name="Picture 3">
            <a:extLst>
              <a:ext uri="{FF2B5EF4-FFF2-40B4-BE49-F238E27FC236}">
                <a16:creationId xmlns:a16="http://schemas.microsoft.com/office/drawing/2014/main" id="{DB920C51-8DEA-C347-AB1E-484E30C90F83}"/>
              </a:ext>
            </a:extLst>
          </p:cNvPr>
          <p:cNvPicPr>
            <a:picLocks noChangeAspect="1"/>
          </p:cNvPicPr>
          <p:nvPr/>
        </p:nvPicPr>
        <p:blipFill>
          <a:blip r:embed="rId3"/>
          <a:stretch>
            <a:fillRect/>
          </a:stretch>
        </p:blipFill>
        <p:spPr>
          <a:xfrm>
            <a:off x="5671163" y="1825625"/>
            <a:ext cx="6076447" cy="3837756"/>
          </a:xfrm>
          <a:prstGeom prst="rect">
            <a:avLst/>
          </a:prstGeom>
        </p:spPr>
      </p:pic>
    </p:spTree>
    <p:extLst>
      <p:ext uri="{BB962C8B-B14F-4D97-AF65-F5344CB8AC3E}">
        <p14:creationId xmlns:p14="http://schemas.microsoft.com/office/powerpoint/2010/main" val="150917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23E4-B6E3-C449-8290-42D72761E79F}"/>
              </a:ext>
            </a:extLst>
          </p:cNvPr>
          <p:cNvSpPr>
            <a:spLocks noGrp="1"/>
          </p:cNvSpPr>
          <p:nvPr>
            <p:ph type="title"/>
          </p:nvPr>
        </p:nvSpPr>
        <p:spPr/>
        <p:txBody>
          <a:bodyPr/>
          <a:lstStyle/>
          <a:p>
            <a:r>
              <a:rPr lang="en-CA" dirty="0"/>
              <a:t>Detail: calculate score</a:t>
            </a:r>
          </a:p>
        </p:txBody>
      </p:sp>
      <p:sp>
        <p:nvSpPr>
          <p:cNvPr id="3" name="Content Placeholder 2">
            <a:extLst>
              <a:ext uri="{FF2B5EF4-FFF2-40B4-BE49-F238E27FC236}">
                <a16:creationId xmlns:a16="http://schemas.microsoft.com/office/drawing/2014/main" id="{1D628C9C-2556-2047-AB01-900B5F741F47}"/>
              </a:ext>
            </a:extLst>
          </p:cNvPr>
          <p:cNvSpPr>
            <a:spLocks noGrp="1"/>
          </p:cNvSpPr>
          <p:nvPr>
            <p:ph idx="1"/>
          </p:nvPr>
        </p:nvSpPr>
        <p:spPr>
          <a:xfrm>
            <a:off x="423177" y="1842975"/>
            <a:ext cx="4495187" cy="3970491"/>
          </a:xfrm>
        </p:spPr>
        <p:txBody>
          <a:bodyPr>
            <a:normAutofit/>
          </a:bodyPr>
          <a:lstStyle/>
          <a:p>
            <a:r>
              <a:rPr lang="en-CA" dirty="0"/>
              <a:t>Score each word of the input sentence against “Thinking”</a:t>
            </a:r>
          </a:p>
          <a:p>
            <a:r>
              <a:rPr lang="en-CA" dirty="0"/>
              <a:t>The score determines how much focus to place on other parts of the input sentence as we encode a word</a:t>
            </a:r>
          </a:p>
          <a:p>
            <a:r>
              <a:rPr lang="en-CA" dirty="0"/>
              <a:t>Dot product of q</a:t>
            </a:r>
            <a:r>
              <a:rPr lang="en-CA" baseline="-25000" dirty="0"/>
              <a:t>i</a:t>
            </a:r>
            <a:r>
              <a:rPr lang="en-CA" dirty="0"/>
              <a:t> with the </a:t>
            </a:r>
            <a:r>
              <a:rPr lang="en-CA" dirty="0" err="1"/>
              <a:t>k</a:t>
            </a:r>
            <a:r>
              <a:rPr lang="en-CA" baseline="-25000" dirty="0" err="1"/>
              <a:t>j</a:t>
            </a:r>
            <a:r>
              <a:rPr lang="en-CA" dirty="0"/>
              <a:t> </a:t>
            </a:r>
          </a:p>
        </p:txBody>
      </p:sp>
      <p:pic>
        <p:nvPicPr>
          <p:cNvPr id="4" name="Picture 3">
            <a:extLst>
              <a:ext uri="{FF2B5EF4-FFF2-40B4-BE49-F238E27FC236}">
                <a16:creationId xmlns:a16="http://schemas.microsoft.com/office/drawing/2014/main" id="{5AF4ADF0-C53C-4A49-A7D1-A57E90136487}"/>
              </a:ext>
            </a:extLst>
          </p:cNvPr>
          <p:cNvPicPr>
            <a:picLocks noChangeAspect="1"/>
          </p:cNvPicPr>
          <p:nvPr/>
        </p:nvPicPr>
        <p:blipFill>
          <a:blip r:embed="rId2"/>
          <a:stretch>
            <a:fillRect/>
          </a:stretch>
        </p:blipFill>
        <p:spPr>
          <a:xfrm>
            <a:off x="4850990" y="1842975"/>
            <a:ext cx="7341010" cy="3842224"/>
          </a:xfrm>
          <a:prstGeom prst="rect">
            <a:avLst/>
          </a:prstGeom>
        </p:spPr>
      </p:pic>
    </p:spTree>
    <p:extLst>
      <p:ext uri="{BB962C8B-B14F-4D97-AF65-F5344CB8AC3E}">
        <p14:creationId xmlns:p14="http://schemas.microsoft.com/office/powerpoint/2010/main" val="28115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C167-DFEF-A948-9E12-2AB92AF87C67}"/>
              </a:ext>
            </a:extLst>
          </p:cNvPr>
          <p:cNvSpPr>
            <a:spLocks noGrp="1"/>
          </p:cNvSpPr>
          <p:nvPr>
            <p:ph type="title"/>
          </p:nvPr>
        </p:nvSpPr>
        <p:spPr/>
        <p:txBody>
          <a:bodyPr/>
          <a:lstStyle/>
          <a:p>
            <a:r>
              <a:rPr lang="en-CA" dirty="0"/>
              <a:t>Normalization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B97A883-211F-D549-B432-0D1D6BAFE9A5}"/>
                  </a:ext>
                </a:extLst>
              </p:cNvPr>
              <p:cNvSpPr>
                <a:spLocks noGrp="1"/>
              </p:cNvSpPr>
              <p:nvPr>
                <p:ph idx="1"/>
              </p:nvPr>
            </p:nvSpPr>
            <p:spPr>
              <a:xfrm>
                <a:off x="838200" y="1825625"/>
                <a:ext cx="3864429" cy="4351338"/>
              </a:xfrm>
            </p:spPr>
            <p:txBody>
              <a:bodyPr/>
              <a:lstStyle/>
              <a:p>
                <a:r>
                  <a:rPr lang="en-CA" dirty="0"/>
                  <a:t>Divide the score by (</a:t>
                </a:r>
                <a14:m>
                  <m:oMath xmlns:m="http://schemas.openxmlformats.org/officeDocument/2006/math">
                    <m:rad>
                      <m:radPr>
                        <m:degHide m:val="on"/>
                        <m:ctrlPr>
                          <a:rPr lang="en-CA" i="1" smtClean="0">
                            <a:latin typeface="Cambria Math" panose="02040503050406030204" pitchFamily="18" charset="0"/>
                          </a:rPr>
                        </m:ctrlPr>
                      </m:radPr>
                      <m:deg/>
                      <m:e>
                        <m:sSub>
                          <m:sSubPr>
                            <m:ctrlPr>
                              <a:rPr lang="en-CA"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𝑘</m:t>
                            </m:r>
                          </m:sub>
                        </m:sSub>
                      </m:e>
                    </m:rad>
                  </m:oMath>
                </a14:m>
                <a:r>
                  <a:rPr lang="en-CA" dirty="0"/>
                  <a:t>) for more stable gradients</a:t>
                </a:r>
              </a:p>
              <a:p>
                <a:endParaRPr lang="en-CA" dirty="0"/>
              </a:p>
              <a:p>
                <a:r>
                  <a:rPr lang="en-CA" dirty="0" err="1"/>
                  <a:t>Softmax</a:t>
                </a:r>
                <a:endParaRPr lang="en-CA" dirty="0"/>
              </a:p>
            </p:txBody>
          </p:sp>
        </mc:Choice>
        <mc:Fallback>
          <p:sp>
            <p:nvSpPr>
              <p:cNvPr id="3" name="Content Placeholder 2">
                <a:extLst>
                  <a:ext uri="{FF2B5EF4-FFF2-40B4-BE49-F238E27FC236}">
                    <a16:creationId xmlns:a16="http://schemas.microsoft.com/office/drawing/2014/main" id="{FB97A883-211F-D549-B432-0D1D6BAFE9A5}"/>
                  </a:ext>
                </a:extLst>
              </p:cNvPr>
              <p:cNvSpPr>
                <a:spLocks noGrp="1" noRot="1" noChangeAspect="1" noMove="1" noResize="1" noEditPoints="1" noAdjustHandles="1" noChangeArrowheads="1" noChangeShapeType="1" noTextEdit="1"/>
              </p:cNvSpPr>
              <p:nvPr>
                <p:ph idx="1"/>
              </p:nvPr>
            </p:nvSpPr>
            <p:spPr>
              <a:xfrm>
                <a:off x="838200" y="1825625"/>
                <a:ext cx="3864429" cy="4351338"/>
              </a:xfrm>
              <a:blipFill>
                <a:blip r:embed="rId2"/>
                <a:stretch>
                  <a:fillRect l="-2951" t="-2326"/>
                </a:stretch>
              </a:blipFill>
            </p:spPr>
            <p:txBody>
              <a:bodyPr/>
              <a:lstStyle/>
              <a:p>
                <a:r>
                  <a:rPr lang="en-CA">
                    <a:noFill/>
                  </a:rPr>
                  <a:t> </a:t>
                </a:r>
              </a:p>
            </p:txBody>
          </p:sp>
        </mc:Fallback>
      </mc:AlternateContent>
      <p:pic>
        <p:nvPicPr>
          <p:cNvPr id="4" name="Picture 3">
            <a:extLst>
              <a:ext uri="{FF2B5EF4-FFF2-40B4-BE49-F238E27FC236}">
                <a16:creationId xmlns:a16="http://schemas.microsoft.com/office/drawing/2014/main" id="{25B4D88C-7DBB-1C4C-BF37-FE3E386175B1}"/>
              </a:ext>
            </a:extLst>
          </p:cNvPr>
          <p:cNvPicPr>
            <a:picLocks noChangeAspect="1"/>
          </p:cNvPicPr>
          <p:nvPr/>
        </p:nvPicPr>
        <p:blipFill>
          <a:blip r:embed="rId3"/>
          <a:stretch>
            <a:fillRect/>
          </a:stretch>
        </p:blipFill>
        <p:spPr>
          <a:xfrm>
            <a:off x="4935763" y="1825625"/>
            <a:ext cx="6590071" cy="4154941"/>
          </a:xfrm>
          <a:prstGeom prst="rect">
            <a:avLst/>
          </a:prstGeom>
        </p:spPr>
      </p:pic>
    </p:spTree>
    <p:extLst>
      <p:ext uri="{BB962C8B-B14F-4D97-AF65-F5344CB8AC3E}">
        <p14:creationId xmlns:p14="http://schemas.microsoft.com/office/powerpoint/2010/main" val="3771344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31D7-460F-5948-94F4-5774C449E61A}"/>
              </a:ext>
            </a:extLst>
          </p:cNvPr>
          <p:cNvSpPr>
            <a:spLocks noGrp="1"/>
          </p:cNvSpPr>
          <p:nvPr>
            <p:ph type="title"/>
          </p:nvPr>
        </p:nvSpPr>
        <p:spPr/>
        <p:txBody>
          <a:bodyPr/>
          <a:lstStyle/>
          <a:p>
            <a:r>
              <a:rPr lang="en-CA" dirty="0"/>
              <a:t>Weighted sum</a:t>
            </a:r>
          </a:p>
        </p:txBody>
      </p:sp>
      <p:sp>
        <p:nvSpPr>
          <p:cNvPr id="3" name="Content Placeholder 2">
            <a:extLst>
              <a:ext uri="{FF2B5EF4-FFF2-40B4-BE49-F238E27FC236}">
                <a16:creationId xmlns:a16="http://schemas.microsoft.com/office/drawing/2014/main" id="{7502A432-71A5-F749-B7E2-60729D58A72F}"/>
              </a:ext>
            </a:extLst>
          </p:cNvPr>
          <p:cNvSpPr>
            <a:spLocks noGrp="1"/>
          </p:cNvSpPr>
          <p:nvPr>
            <p:ph idx="1"/>
          </p:nvPr>
        </p:nvSpPr>
        <p:spPr>
          <a:xfrm>
            <a:off x="838200" y="1825625"/>
            <a:ext cx="5180823" cy="4351338"/>
          </a:xfrm>
        </p:spPr>
        <p:txBody>
          <a:bodyPr/>
          <a:lstStyle/>
          <a:p>
            <a:r>
              <a:rPr lang="en-CA" dirty="0"/>
              <a:t>Multiply each value vector by the </a:t>
            </a:r>
            <a:r>
              <a:rPr lang="en-CA" dirty="0" err="1"/>
              <a:t>Softmax</a:t>
            </a:r>
            <a:r>
              <a:rPr lang="en-CA" dirty="0"/>
              <a:t> score</a:t>
            </a:r>
          </a:p>
          <a:p>
            <a:endParaRPr lang="en-CA" dirty="0"/>
          </a:p>
          <a:p>
            <a:r>
              <a:rPr lang="en-CA" dirty="0"/>
              <a:t>Sum up the weighted value vector to get the output of the self-attention layer at this position</a:t>
            </a:r>
          </a:p>
        </p:txBody>
      </p:sp>
      <p:pic>
        <p:nvPicPr>
          <p:cNvPr id="4" name="Picture 3">
            <a:extLst>
              <a:ext uri="{FF2B5EF4-FFF2-40B4-BE49-F238E27FC236}">
                <a16:creationId xmlns:a16="http://schemas.microsoft.com/office/drawing/2014/main" id="{CA736689-6457-F64B-B7F4-14ADDFE9564E}"/>
              </a:ext>
            </a:extLst>
          </p:cNvPr>
          <p:cNvPicPr>
            <a:picLocks noChangeAspect="1"/>
          </p:cNvPicPr>
          <p:nvPr/>
        </p:nvPicPr>
        <p:blipFill>
          <a:blip r:embed="rId2"/>
          <a:stretch>
            <a:fillRect/>
          </a:stretch>
        </p:blipFill>
        <p:spPr>
          <a:xfrm>
            <a:off x="6302827" y="1690688"/>
            <a:ext cx="5180823" cy="4917168"/>
          </a:xfrm>
          <a:prstGeom prst="rect">
            <a:avLst/>
          </a:prstGeom>
        </p:spPr>
      </p:pic>
    </p:spTree>
    <p:extLst>
      <p:ext uri="{BB962C8B-B14F-4D97-AF65-F5344CB8AC3E}">
        <p14:creationId xmlns:p14="http://schemas.microsoft.com/office/powerpoint/2010/main" val="274953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0299-B659-4D47-B013-944088691C77}"/>
              </a:ext>
            </a:extLst>
          </p:cNvPr>
          <p:cNvSpPr>
            <a:spLocks noGrp="1"/>
          </p:cNvSpPr>
          <p:nvPr>
            <p:ph type="title"/>
          </p:nvPr>
        </p:nvSpPr>
        <p:spPr/>
        <p:txBody>
          <a:bodyPr/>
          <a:lstStyle/>
          <a:p>
            <a:r>
              <a:rPr lang="en-CA" dirty="0"/>
              <a:t>Matrix calculation of self-attention</a:t>
            </a:r>
          </a:p>
        </p:txBody>
      </p:sp>
      <p:pic>
        <p:nvPicPr>
          <p:cNvPr id="5" name="Content Placeholder 4">
            <a:extLst>
              <a:ext uri="{FF2B5EF4-FFF2-40B4-BE49-F238E27FC236}">
                <a16:creationId xmlns:a16="http://schemas.microsoft.com/office/drawing/2014/main" id="{755F536F-8C8E-E84B-A4C2-694426EEC721}"/>
              </a:ext>
            </a:extLst>
          </p:cNvPr>
          <p:cNvPicPr>
            <a:picLocks noGrp="1" noChangeAspect="1"/>
          </p:cNvPicPr>
          <p:nvPr>
            <p:ph idx="1"/>
          </p:nvPr>
        </p:nvPicPr>
        <p:blipFill>
          <a:blip r:embed="rId2"/>
          <a:stretch>
            <a:fillRect/>
          </a:stretch>
        </p:blipFill>
        <p:spPr>
          <a:xfrm>
            <a:off x="4940300" y="2646022"/>
            <a:ext cx="5664200" cy="2209800"/>
          </a:xfrm>
          <a:prstGeom prst="rect">
            <a:avLst/>
          </a:prstGeom>
        </p:spPr>
      </p:pic>
      <p:pic>
        <p:nvPicPr>
          <p:cNvPr id="4" name="Picture 3">
            <a:extLst>
              <a:ext uri="{FF2B5EF4-FFF2-40B4-BE49-F238E27FC236}">
                <a16:creationId xmlns:a16="http://schemas.microsoft.com/office/drawing/2014/main" id="{32EC5A93-D152-3149-B56B-7AC5554D426F}"/>
              </a:ext>
            </a:extLst>
          </p:cNvPr>
          <p:cNvPicPr>
            <a:picLocks noChangeAspect="1"/>
          </p:cNvPicPr>
          <p:nvPr/>
        </p:nvPicPr>
        <p:blipFill>
          <a:blip r:embed="rId3"/>
          <a:stretch>
            <a:fillRect/>
          </a:stretch>
        </p:blipFill>
        <p:spPr>
          <a:xfrm>
            <a:off x="838200" y="1825625"/>
            <a:ext cx="3683000" cy="4178300"/>
          </a:xfrm>
          <a:prstGeom prst="rect">
            <a:avLst/>
          </a:prstGeom>
        </p:spPr>
      </p:pic>
    </p:spTree>
    <p:extLst>
      <p:ext uri="{BB962C8B-B14F-4D97-AF65-F5344CB8AC3E}">
        <p14:creationId xmlns:p14="http://schemas.microsoft.com/office/powerpoint/2010/main" val="3846923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96C72-2920-1643-A80C-A65EB2B2D2A0}"/>
              </a:ext>
            </a:extLst>
          </p:cNvPr>
          <p:cNvSpPr>
            <a:spLocks noGrp="1"/>
          </p:cNvSpPr>
          <p:nvPr>
            <p:ph type="title"/>
          </p:nvPr>
        </p:nvSpPr>
        <p:spPr/>
        <p:txBody>
          <a:bodyPr/>
          <a:lstStyle/>
          <a:p>
            <a:r>
              <a:rPr lang="en-CA" dirty="0"/>
              <a:t>Multi-head Attention</a:t>
            </a:r>
          </a:p>
        </p:txBody>
      </p:sp>
      <p:sp>
        <p:nvSpPr>
          <p:cNvPr id="3" name="Content Placeholder 2">
            <a:extLst>
              <a:ext uri="{FF2B5EF4-FFF2-40B4-BE49-F238E27FC236}">
                <a16:creationId xmlns:a16="http://schemas.microsoft.com/office/drawing/2014/main" id="{7FD9CF09-D417-A84C-9629-EB6D84E7C6B7}"/>
              </a:ext>
            </a:extLst>
          </p:cNvPr>
          <p:cNvSpPr>
            <a:spLocks noGrp="1"/>
          </p:cNvSpPr>
          <p:nvPr>
            <p:ph idx="1"/>
          </p:nvPr>
        </p:nvSpPr>
        <p:spPr>
          <a:xfrm>
            <a:off x="658091" y="2019589"/>
            <a:ext cx="4220497" cy="4351338"/>
          </a:xfrm>
        </p:spPr>
        <p:txBody>
          <a:bodyPr/>
          <a:lstStyle/>
          <a:p>
            <a:r>
              <a:rPr lang="en-CA" dirty="0"/>
              <a:t>multiple sets of Q/K/V weight matrices</a:t>
            </a:r>
          </a:p>
          <a:p>
            <a:endParaRPr lang="en-CA" dirty="0"/>
          </a:p>
          <a:p>
            <a:r>
              <a:rPr lang="en-CA" dirty="0"/>
              <a:t>after training, each set is used to project the input embeddings into a different representation subspace.</a:t>
            </a:r>
          </a:p>
          <a:p>
            <a:endParaRPr lang="en-CA" dirty="0"/>
          </a:p>
        </p:txBody>
      </p:sp>
      <p:pic>
        <p:nvPicPr>
          <p:cNvPr id="5" name="Picture 4">
            <a:extLst>
              <a:ext uri="{FF2B5EF4-FFF2-40B4-BE49-F238E27FC236}">
                <a16:creationId xmlns:a16="http://schemas.microsoft.com/office/drawing/2014/main" id="{77358970-77D2-6F47-BAE2-351388E3D049}"/>
              </a:ext>
            </a:extLst>
          </p:cNvPr>
          <p:cNvPicPr>
            <a:picLocks noChangeAspect="1"/>
          </p:cNvPicPr>
          <p:nvPr/>
        </p:nvPicPr>
        <p:blipFill>
          <a:blip r:embed="rId2"/>
          <a:stretch>
            <a:fillRect/>
          </a:stretch>
        </p:blipFill>
        <p:spPr>
          <a:xfrm>
            <a:off x="5169807" y="1825625"/>
            <a:ext cx="6819929" cy="4029485"/>
          </a:xfrm>
          <a:prstGeom prst="rect">
            <a:avLst/>
          </a:prstGeom>
        </p:spPr>
      </p:pic>
    </p:spTree>
    <p:extLst>
      <p:ext uri="{BB962C8B-B14F-4D97-AF65-F5344CB8AC3E}">
        <p14:creationId xmlns:p14="http://schemas.microsoft.com/office/powerpoint/2010/main" val="9493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5C06E-6B54-AA4B-9EE8-AFB57F838B1F}"/>
              </a:ext>
            </a:extLst>
          </p:cNvPr>
          <p:cNvSpPr>
            <a:spLocks noGrp="1"/>
          </p:cNvSpPr>
          <p:nvPr>
            <p:ph type="title"/>
          </p:nvPr>
        </p:nvSpPr>
        <p:spPr/>
        <p:txBody>
          <a:bodyPr/>
          <a:lstStyle/>
          <a:p>
            <a:r>
              <a:rPr lang="en-CA" dirty="0"/>
              <a:t>Multi-head Attention</a:t>
            </a:r>
          </a:p>
        </p:txBody>
      </p:sp>
      <p:sp>
        <p:nvSpPr>
          <p:cNvPr id="3" name="Content Placeholder 2">
            <a:extLst>
              <a:ext uri="{FF2B5EF4-FFF2-40B4-BE49-F238E27FC236}">
                <a16:creationId xmlns:a16="http://schemas.microsoft.com/office/drawing/2014/main" id="{747A701B-DD64-7A4B-B9B5-111620D915D1}"/>
              </a:ext>
            </a:extLst>
          </p:cNvPr>
          <p:cNvSpPr>
            <a:spLocks noGrp="1"/>
          </p:cNvSpPr>
          <p:nvPr>
            <p:ph idx="1"/>
          </p:nvPr>
        </p:nvSpPr>
        <p:spPr>
          <a:xfrm>
            <a:off x="838200" y="4869994"/>
            <a:ext cx="10515600" cy="1622881"/>
          </a:xfrm>
        </p:spPr>
        <p:txBody>
          <a:bodyPr/>
          <a:lstStyle/>
          <a:p>
            <a:r>
              <a:rPr lang="en-CA" dirty="0"/>
              <a:t>Do the same self-attention, we have 8 z values.</a:t>
            </a:r>
          </a:p>
          <a:p>
            <a:r>
              <a:rPr lang="en-CA" dirty="0"/>
              <a:t>Concatenate them and multiply with a weight matrix to get the final z</a:t>
            </a:r>
          </a:p>
        </p:txBody>
      </p:sp>
      <p:pic>
        <p:nvPicPr>
          <p:cNvPr id="4" name="Picture 3">
            <a:extLst>
              <a:ext uri="{FF2B5EF4-FFF2-40B4-BE49-F238E27FC236}">
                <a16:creationId xmlns:a16="http://schemas.microsoft.com/office/drawing/2014/main" id="{646224E6-F7CD-394D-971B-2DC601773574}"/>
              </a:ext>
            </a:extLst>
          </p:cNvPr>
          <p:cNvPicPr>
            <a:picLocks noChangeAspect="1"/>
          </p:cNvPicPr>
          <p:nvPr/>
        </p:nvPicPr>
        <p:blipFill>
          <a:blip r:embed="rId2"/>
          <a:stretch>
            <a:fillRect/>
          </a:stretch>
        </p:blipFill>
        <p:spPr>
          <a:xfrm>
            <a:off x="838200" y="1825625"/>
            <a:ext cx="5477602" cy="2593521"/>
          </a:xfrm>
          <a:prstGeom prst="rect">
            <a:avLst/>
          </a:prstGeom>
        </p:spPr>
      </p:pic>
      <p:pic>
        <p:nvPicPr>
          <p:cNvPr id="5" name="Picture 4">
            <a:extLst>
              <a:ext uri="{FF2B5EF4-FFF2-40B4-BE49-F238E27FC236}">
                <a16:creationId xmlns:a16="http://schemas.microsoft.com/office/drawing/2014/main" id="{E033788B-6D61-5147-A672-C2A382B45BF8}"/>
              </a:ext>
            </a:extLst>
          </p:cNvPr>
          <p:cNvPicPr>
            <a:picLocks noChangeAspect="1"/>
          </p:cNvPicPr>
          <p:nvPr/>
        </p:nvPicPr>
        <p:blipFill>
          <a:blip r:embed="rId3"/>
          <a:stretch>
            <a:fillRect/>
          </a:stretch>
        </p:blipFill>
        <p:spPr>
          <a:xfrm>
            <a:off x="6659461" y="1825625"/>
            <a:ext cx="4694339" cy="2593520"/>
          </a:xfrm>
          <a:prstGeom prst="rect">
            <a:avLst/>
          </a:prstGeom>
        </p:spPr>
      </p:pic>
    </p:spTree>
    <p:extLst>
      <p:ext uri="{BB962C8B-B14F-4D97-AF65-F5344CB8AC3E}">
        <p14:creationId xmlns:p14="http://schemas.microsoft.com/office/powerpoint/2010/main" val="129550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D4EA30DE-E667-D14E-A3DD-7ECCE4F7BD96}"/>
              </a:ext>
            </a:extLst>
          </p:cNvPr>
          <p:cNvPicPr>
            <a:picLocks noGrp="1" noChangeAspect="1"/>
          </p:cNvPicPr>
          <p:nvPr>
            <p:ph idx="1"/>
          </p:nvPr>
        </p:nvPicPr>
        <p:blipFill rotWithShape="1">
          <a:blip r:embed="rId2"/>
          <a:srcRect l="444"/>
          <a:stretch/>
        </p:blipFill>
        <p:spPr>
          <a:xfrm>
            <a:off x="20" y="10"/>
            <a:ext cx="12191980" cy="6857990"/>
          </a:xfrm>
          <a:prstGeom prst="rect">
            <a:avLst/>
          </a:prstGeom>
        </p:spPr>
      </p:pic>
    </p:spTree>
    <p:extLst>
      <p:ext uri="{BB962C8B-B14F-4D97-AF65-F5344CB8AC3E}">
        <p14:creationId xmlns:p14="http://schemas.microsoft.com/office/powerpoint/2010/main" val="1458086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DEDE-3FC4-3D4F-AD43-BA50D3009D9D}"/>
              </a:ext>
            </a:extLst>
          </p:cNvPr>
          <p:cNvSpPr>
            <a:spLocks noGrp="1"/>
          </p:cNvSpPr>
          <p:nvPr>
            <p:ph type="title"/>
          </p:nvPr>
        </p:nvSpPr>
        <p:spPr/>
        <p:txBody>
          <a:bodyPr/>
          <a:lstStyle/>
          <a:p>
            <a:r>
              <a:rPr lang="en-CA" dirty="0"/>
              <a:t>Example</a:t>
            </a:r>
          </a:p>
        </p:txBody>
      </p:sp>
      <p:pic>
        <p:nvPicPr>
          <p:cNvPr id="4" name="Picture 3">
            <a:extLst>
              <a:ext uri="{FF2B5EF4-FFF2-40B4-BE49-F238E27FC236}">
                <a16:creationId xmlns:a16="http://schemas.microsoft.com/office/drawing/2014/main" id="{0C2D89FB-9357-9142-82FC-E3C71603FAF8}"/>
              </a:ext>
            </a:extLst>
          </p:cNvPr>
          <p:cNvPicPr>
            <a:picLocks noChangeAspect="1"/>
          </p:cNvPicPr>
          <p:nvPr/>
        </p:nvPicPr>
        <p:blipFill>
          <a:blip r:embed="rId2"/>
          <a:stretch>
            <a:fillRect/>
          </a:stretch>
        </p:blipFill>
        <p:spPr>
          <a:xfrm>
            <a:off x="838199" y="1825624"/>
            <a:ext cx="4837273" cy="4351337"/>
          </a:xfrm>
          <a:prstGeom prst="rect">
            <a:avLst/>
          </a:prstGeom>
        </p:spPr>
      </p:pic>
      <p:pic>
        <p:nvPicPr>
          <p:cNvPr id="5" name="Picture 4">
            <a:extLst>
              <a:ext uri="{FF2B5EF4-FFF2-40B4-BE49-F238E27FC236}">
                <a16:creationId xmlns:a16="http://schemas.microsoft.com/office/drawing/2014/main" id="{FCE803B6-5B71-674D-A92A-E793EE4FC4FF}"/>
              </a:ext>
            </a:extLst>
          </p:cNvPr>
          <p:cNvPicPr>
            <a:picLocks noChangeAspect="1"/>
          </p:cNvPicPr>
          <p:nvPr/>
        </p:nvPicPr>
        <p:blipFill>
          <a:blip r:embed="rId3"/>
          <a:stretch>
            <a:fillRect/>
          </a:stretch>
        </p:blipFill>
        <p:spPr>
          <a:xfrm>
            <a:off x="6597650" y="1825624"/>
            <a:ext cx="4451350" cy="4344859"/>
          </a:xfrm>
          <a:prstGeom prst="rect">
            <a:avLst/>
          </a:prstGeom>
        </p:spPr>
      </p:pic>
    </p:spTree>
    <p:extLst>
      <p:ext uri="{BB962C8B-B14F-4D97-AF65-F5344CB8AC3E}">
        <p14:creationId xmlns:p14="http://schemas.microsoft.com/office/powerpoint/2010/main" val="720054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E91F-76BC-A34D-9CBF-39482E476A00}"/>
              </a:ext>
            </a:extLst>
          </p:cNvPr>
          <p:cNvSpPr>
            <a:spLocks noGrp="1"/>
          </p:cNvSpPr>
          <p:nvPr>
            <p:ph type="title"/>
          </p:nvPr>
        </p:nvSpPr>
        <p:spPr/>
        <p:txBody>
          <a:bodyPr/>
          <a:lstStyle/>
          <a:p>
            <a:r>
              <a:rPr lang="en-CA" dirty="0"/>
              <a:t>Agenda</a:t>
            </a:r>
          </a:p>
        </p:txBody>
      </p:sp>
      <p:sp>
        <p:nvSpPr>
          <p:cNvPr id="3" name="Content Placeholder 2">
            <a:extLst>
              <a:ext uri="{FF2B5EF4-FFF2-40B4-BE49-F238E27FC236}">
                <a16:creationId xmlns:a16="http://schemas.microsoft.com/office/drawing/2014/main" id="{F3E92238-521A-9040-B385-9F32491EA877}"/>
              </a:ext>
            </a:extLst>
          </p:cNvPr>
          <p:cNvSpPr>
            <a:spLocks noGrp="1"/>
          </p:cNvSpPr>
          <p:nvPr>
            <p:ph idx="1"/>
          </p:nvPr>
        </p:nvSpPr>
        <p:spPr/>
        <p:txBody>
          <a:bodyPr>
            <a:noAutofit/>
          </a:bodyPr>
          <a:lstStyle/>
          <a:p>
            <a:pPr>
              <a:lnSpc>
                <a:spcPct val="150000"/>
              </a:lnSpc>
            </a:pPr>
            <a:r>
              <a:rPr lang="en-CA" sz="4000" dirty="0"/>
              <a:t>Seq2Seq</a:t>
            </a:r>
          </a:p>
          <a:p>
            <a:pPr>
              <a:lnSpc>
                <a:spcPct val="150000"/>
              </a:lnSpc>
            </a:pPr>
            <a:r>
              <a:rPr lang="en-CA" sz="4000" dirty="0"/>
              <a:t>Attention</a:t>
            </a:r>
          </a:p>
          <a:p>
            <a:pPr>
              <a:lnSpc>
                <a:spcPct val="150000"/>
              </a:lnSpc>
            </a:pPr>
            <a:r>
              <a:rPr lang="en-CA" sz="4000" dirty="0"/>
              <a:t>Transformer</a:t>
            </a:r>
          </a:p>
          <a:p>
            <a:pPr>
              <a:lnSpc>
                <a:spcPct val="150000"/>
              </a:lnSpc>
            </a:pPr>
            <a:r>
              <a:rPr lang="en-CA" sz="4000" dirty="0"/>
              <a:t>Attentive Collaborative Filtering(If time permits)</a:t>
            </a:r>
          </a:p>
        </p:txBody>
      </p:sp>
    </p:spTree>
    <p:extLst>
      <p:ext uri="{BB962C8B-B14F-4D97-AF65-F5344CB8AC3E}">
        <p14:creationId xmlns:p14="http://schemas.microsoft.com/office/powerpoint/2010/main" val="1184907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19BF-F9C3-EC40-A753-EE4093D08067}"/>
              </a:ext>
            </a:extLst>
          </p:cNvPr>
          <p:cNvSpPr>
            <a:spLocks noGrp="1"/>
          </p:cNvSpPr>
          <p:nvPr>
            <p:ph type="title"/>
          </p:nvPr>
        </p:nvSpPr>
        <p:spPr/>
        <p:txBody>
          <a:bodyPr anchor="ctr">
            <a:noAutofit/>
          </a:bodyPr>
          <a:lstStyle/>
          <a:p>
            <a:r>
              <a:rPr lang="en-CA" sz="3600" b="1" dirty="0"/>
              <a:t>Representing The Order of The Sequence Using Positional Encoding</a:t>
            </a:r>
            <a:endParaRPr lang="en-CA" sz="3600" dirty="0"/>
          </a:p>
        </p:txBody>
      </p:sp>
      <p:pic>
        <p:nvPicPr>
          <p:cNvPr id="4" name="Picture 3">
            <a:extLst>
              <a:ext uri="{FF2B5EF4-FFF2-40B4-BE49-F238E27FC236}">
                <a16:creationId xmlns:a16="http://schemas.microsoft.com/office/drawing/2014/main" id="{613D554C-3E47-DE49-B843-8AF26A7AD244}"/>
              </a:ext>
            </a:extLst>
          </p:cNvPr>
          <p:cNvPicPr>
            <a:picLocks noChangeAspect="1"/>
          </p:cNvPicPr>
          <p:nvPr/>
        </p:nvPicPr>
        <p:blipFill>
          <a:blip r:embed="rId2"/>
          <a:stretch>
            <a:fillRect/>
          </a:stretch>
        </p:blipFill>
        <p:spPr>
          <a:xfrm>
            <a:off x="1530350" y="1690688"/>
            <a:ext cx="9131300" cy="5029200"/>
          </a:xfrm>
          <a:prstGeom prst="rect">
            <a:avLst/>
          </a:prstGeom>
        </p:spPr>
      </p:pic>
    </p:spTree>
    <p:extLst>
      <p:ext uri="{BB962C8B-B14F-4D97-AF65-F5344CB8AC3E}">
        <p14:creationId xmlns:p14="http://schemas.microsoft.com/office/powerpoint/2010/main" val="203816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513F-E024-FE40-B3B0-3A72C236DEB6}"/>
              </a:ext>
            </a:extLst>
          </p:cNvPr>
          <p:cNvSpPr>
            <a:spLocks noGrp="1"/>
          </p:cNvSpPr>
          <p:nvPr>
            <p:ph type="title"/>
          </p:nvPr>
        </p:nvSpPr>
        <p:spPr/>
        <p:txBody>
          <a:bodyPr/>
          <a:lstStyle/>
          <a:p>
            <a:r>
              <a:rPr lang="en-CA" b="1" dirty="0"/>
              <a:t>The Residuals</a:t>
            </a:r>
            <a:endParaRPr lang="en-CA" dirty="0"/>
          </a:p>
        </p:txBody>
      </p:sp>
      <p:pic>
        <p:nvPicPr>
          <p:cNvPr id="5" name="Content Placeholder 4">
            <a:extLst>
              <a:ext uri="{FF2B5EF4-FFF2-40B4-BE49-F238E27FC236}">
                <a16:creationId xmlns:a16="http://schemas.microsoft.com/office/drawing/2014/main" id="{CCD1CF25-D08E-0546-AA97-A567F6DC13FF}"/>
              </a:ext>
            </a:extLst>
          </p:cNvPr>
          <p:cNvPicPr>
            <a:picLocks noGrp="1" noChangeAspect="1"/>
          </p:cNvPicPr>
          <p:nvPr>
            <p:ph idx="1"/>
          </p:nvPr>
        </p:nvPicPr>
        <p:blipFill>
          <a:blip r:embed="rId2"/>
          <a:stretch>
            <a:fillRect/>
          </a:stretch>
        </p:blipFill>
        <p:spPr>
          <a:xfrm>
            <a:off x="6266374" y="1292808"/>
            <a:ext cx="5351972" cy="5006199"/>
          </a:xfrm>
          <a:prstGeom prst="rect">
            <a:avLst/>
          </a:prstGeom>
        </p:spPr>
      </p:pic>
      <p:pic>
        <p:nvPicPr>
          <p:cNvPr id="4" name="Picture 3">
            <a:extLst>
              <a:ext uri="{FF2B5EF4-FFF2-40B4-BE49-F238E27FC236}">
                <a16:creationId xmlns:a16="http://schemas.microsoft.com/office/drawing/2014/main" id="{457F2E14-CEDC-1848-8E74-6EDD8BADA906}"/>
              </a:ext>
            </a:extLst>
          </p:cNvPr>
          <p:cNvPicPr>
            <a:picLocks noChangeAspect="1"/>
          </p:cNvPicPr>
          <p:nvPr/>
        </p:nvPicPr>
        <p:blipFill>
          <a:blip r:embed="rId3"/>
          <a:stretch>
            <a:fillRect/>
          </a:stretch>
        </p:blipFill>
        <p:spPr>
          <a:xfrm>
            <a:off x="471829" y="1822386"/>
            <a:ext cx="5453799" cy="3947044"/>
          </a:xfrm>
          <a:prstGeom prst="rect">
            <a:avLst/>
          </a:prstGeom>
        </p:spPr>
      </p:pic>
    </p:spTree>
    <p:extLst>
      <p:ext uri="{BB962C8B-B14F-4D97-AF65-F5344CB8AC3E}">
        <p14:creationId xmlns:p14="http://schemas.microsoft.com/office/powerpoint/2010/main" val="336613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87A3-2EE3-8141-8805-A975195BCAD8}"/>
              </a:ext>
            </a:extLst>
          </p:cNvPr>
          <p:cNvSpPr>
            <a:spLocks noGrp="1"/>
          </p:cNvSpPr>
          <p:nvPr>
            <p:ph type="title"/>
          </p:nvPr>
        </p:nvSpPr>
        <p:spPr/>
        <p:txBody>
          <a:bodyPr/>
          <a:lstStyle/>
          <a:p>
            <a:r>
              <a:rPr lang="en-CA" dirty="0"/>
              <a:t>Decoder</a:t>
            </a:r>
          </a:p>
        </p:txBody>
      </p:sp>
      <p:pic>
        <p:nvPicPr>
          <p:cNvPr id="10" name="Content Placeholder 9">
            <a:extLst>
              <a:ext uri="{FF2B5EF4-FFF2-40B4-BE49-F238E27FC236}">
                <a16:creationId xmlns:a16="http://schemas.microsoft.com/office/drawing/2014/main" id="{3A26F783-C5D3-A34D-A887-7B2EA556D1F8}"/>
              </a:ext>
            </a:extLst>
          </p:cNvPr>
          <p:cNvPicPr>
            <a:picLocks noGrp="1" noChangeAspect="1"/>
          </p:cNvPicPr>
          <p:nvPr>
            <p:ph idx="1"/>
          </p:nvPr>
        </p:nvPicPr>
        <p:blipFill>
          <a:blip r:embed="rId2"/>
          <a:stretch>
            <a:fillRect/>
          </a:stretch>
        </p:blipFill>
        <p:spPr>
          <a:xfrm>
            <a:off x="4492000" y="1690688"/>
            <a:ext cx="7246007" cy="3980769"/>
          </a:xfrm>
        </p:spPr>
      </p:pic>
      <p:sp>
        <p:nvSpPr>
          <p:cNvPr id="11" name="TextBox 10">
            <a:extLst>
              <a:ext uri="{FF2B5EF4-FFF2-40B4-BE49-F238E27FC236}">
                <a16:creationId xmlns:a16="http://schemas.microsoft.com/office/drawing/2014/main" id="{1383C9C6-C63A-4C4D-9C15-6C579D51335A}"/>
              </a:ext>
            </a:extLst>
          </p:cNvPr>
          <p:cNvSpPr txBox="1"/>
          <p:nvPr/>
        </p:nvSpPr>
        <p:spPr>
          <a:xfrm>
            <a:off x="299851" y="1820992"/>
            <a:ext cx="3939639" cy="3693319"/>
          </a:xfrm>
          <a:prstGeom prst="rect">
            <a:avLst/>
          </a:prstGeom>
          <a:noFill/>
        </p:spPr>
        <p:txBody>
          <a:bodyPr wrap="square" rtlCol="0">
            <a:spAutoFit/>
          </a:bodyPr>
          <a:lstStyle/>
          <a:p>
            <a:pPr marL="285750" indent="-285750">
              <a:buFont typeface="Arial" panose="020B0604020202020204" pitchFamily="34" charset="0"/>
              <a:buChar char="•"/>
            </a:pPr>
            <a:r>
              <a:rPr lang="en-CA" dirty="0"/>
              <a:t>Decoders have two attentions</a:t>
            </a:r>
          </a:p>
          <a:p>
            <a:pPr marL="742950" lvl="1" indent="-285750">
              <a:buFont typeface="Arial" panose="020B0604020202020204" pitchFamily="34" charset="0"/>
              <a:buChar char="•"/>
            </a:pPr>
            <a:r>
              <a:rPr lang="en-CA" dirty="0"/>
              <a:t>Self-attention</a:t>
            </a:r>
          </a:p>
          <a:p>
            <a:pPr marL="742950" lvl="1" indent="-285750">
              <a:buFont typeface="Arial" panose="020B0604020202020204" pitchFamily="34" charset="0"/>
              <a:buChar char="•"/>
            </a:pPr>
            <a:r>
              <a:rPr lang="en-CA" dirty="0"/>
              <a:t>Encoder-decoder attention</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Self-attention layer is only allowed to attend to earlier positions in the output sequence.</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Encoder-Decoder Attention layer works just like multiheaded self-attention</a:t>
            </a:r>
          </a:p>
          <a:p>
            <a:pPr marL="742950" lvl="1" indent="-285750">
              <a:buFont typeface="Arial" panose="020B0604020202020204" pitchFamily="34" charset="0"/>
              <a:buChar char="•"/>
            </a:pPr>
            <a:r>
              <a:rPr lang="en-CA" dirty="0"/>
              <a:t>Queries matrix from decoder</a:t>
            </a:r>
          </a:p>
          <a:p>
            <a:pPr marL="742950" lvl="1" indent="-285750">
              <a:buFont typeface="Arial" panose="020B0604020202020204" pitchFamily="34" charset="0"/>
              <a:buChar char="•"/>
            </a:pPr>
            <a:r>
              <a:rPr lang="en-CA" dirty="0"/>
              <a:t>K &amp;V from encoder</a:t>
            </a:r>
          </a:p>
        </p:txBody>
      </p:sp>
    </p:spTree>
    <p:extLst>
      <p:ext uri="{BB962C8B-B14F-4D97-AF65-F5344CB8AC3E}">
        <p14:creationId xmlns:p14="http://schemas.microsoft.com/office/powerpoint/2010/main" val="142650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5F36-8171-AC47-97BE-CF3A2E5C046F}"/>
              </a:ext>
            </a:extLst>
          </p:cNvPr>
          <p:cNvSpPr>
            <a:spLocks noGrp="1"/>
          </p:cNvSpPr>
          <p:nvPr>
            <p:ph type="title"/>
          </p:nvPr>
        </p:nvSpPr>
        <p:spPr>
          <a:xfrm>
            <a:off x="353291" y="69747"/>
            <a:ext cx="10515600" cy="1325563"/>
          </a:xfrm>
        </p:spPr>
        <p:txBody>
          <a:bodyPr/>
          <a:lstStyle/>
          <a:p>
            <a:r>
              <a:rPr lang="en-CA" dirty="0"/>
              <a:t>Final Layer</a:t>
            </a:r>
          </a:p>
        </p:txBody>
      </p:sp>
      <p:pic>
        <p:nvPicPr>
          <p:cNvPr id="4" name="Picture 3">
            <a:extLst>
              <a:ext uri="{FF2B5EF4-FFF2-40B4-BE49-F238E27FC236}">
                <a16:creationId xmlns:a16="http://schemas.microsoft.com/office/drawing/2014/main" id="{E5F411A9-7898-4C4C-929C-13F82ADDF649}"/>
              </a:ext>
            </a:extLst>
          </p:cNvPr>
          <p:cNvPicPr>
            <a:picLocks noChangeAspect="1"/>
          </p:cNvPicPr>
          <p:nvPr/>
        </p:nvPicPr>
        <p:blipFill>
          <a:blip r:embed="rId2"/>
          <a:stretch>
            <a:fillRect/>
          </a:stretch>
        </p:blipFill>
        <p:spPr>
          <a:xfrm>
            <a:off x="114417" y="1395310"/>
            <a:ext cx="7411562" cy="4781653"/>
          </a:xfrm>
          <a:prstGeom prst="rect">
            <a:avLst/>
          </a:prstGeom>
        </p:spPr>
      </p:pic>
      <p:pic>
        <p:nvPicPr>
          <p:cNvPr id="5" name="Picture 4">
            <a:extLst>
              <a:ext uri="{FF2B5EF4-FFF2-40B4-BE49-F238E27FC236}">
                <a16:creationId xmlns:a16="http://schemas.microsoft.com/office/drawing/2014/main" id="{3BBEA03E-A472-BD42-BA95-34E2AB72BEB2}"/>
              </a:ext>
            </a:extLst>
          </p:cNvPr>
          <p:cNvPicPr>
            <a:picLocks noChangeAspect="1"/>
          </p:cNvPicPr>
          <p:nvPr/>
        </p:nvPicPr>
        <p:blipFill>
          <a:blip r:embed="rId3"/>
          <a:stretch>
            <a:fillRect/>
          </a:stretch>
        </p:blipFill>
        <p:spPr>
          <a:xfrm>
            <a:off x="7525979" y="2169746"/>
            <a:ext cx="4397746" cy="3413635"/>
          </a:xfrm>
          <a:prstGeom prst="rect">
            <a:avLst/>
          </a:prstGeom>
        </p:spPr>
      </p:pic>
    </p:spTree>
    <p:extLst>
      <p:ext uri="{BB962C8B-B14F-4D97-AF65-F5344CB8AC3E}">
        <p14:creationId xmlns:p14="http://schemas.microsoft.com/office/powerpoint/2010/main" val="210434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6B31C2-F20A-6248-90AC-024384CF2B20}"/>
              </a:ext>
            </a:extLst>
          </p:cNvPr>
          <p:cNvSpPr>
            <a:spLocks noGrp="1"/>
          </p:cNvSpPr>
          <p:nvPr>
            <p:ph type="title"/>
          </p:nvPr>
        </p:nvSpPr>
        <p:spPr>
          <a:xfrm>
            <a:off x="2713704" y="-403122"/>
            <a:ext cx="7182464" cy="1676603"/>
          </a:xfrm>
        </p:spPr>
        <p:txBody>
          <a:bodyPr>
            <a:normAutofit/>
          </a:bodyPr>
          <a:lstStyle/>
          <a:p>
            <a:r>
              <a:rPr lang="en-CA" sz="3700" dirty="0"/>
              <a:t>Attentive collaborative filtering</a:t>
            </a:r>
          </a:p>
        </p:txBody>
      </p:sp>
      <p:pic>
        <p:nvPicPr>
          <p:cNvPr id="4" name="Content Placeholder 3" descr="A screenshot of a cell phone&#10;&#10;Description automatically generated">
            <a:extLst>
              <a:ext uri="{FF2B5EF4-FFF2-40B4-BE49-F238E27FC236}">
                <a16:creationId xmlns:a16="http://schemas.microsoft.com/office/drawing/2014/main" id="{8FC2AA9D-D01B-DA42-A036-9DE807A54D56}"/>
              </a:ext>
            </a:extLst>
          </p:cNvPr>
          <p:cNvPicPr>
            <a:picLocks noGrp="1" noChangeAspect="1"/>
          </p:cNvPicPr>
          <p:nvPr>
            <p:ph idx="1"/>
          </p:nvPr>
        </p:nvPicPr>
        <p:blipFill rotWithShape="1">
          <a:blip r:embed="rId2"/>
          <a:srcRect t="7817" r="1" b="9452"/>
          <a:stretch/>
        </p:blipFill>
        <p:spPr>
          <a:xfrm>
            <a:off x="643467" y="1067004"/>
            <a:ext cx="10905066" cy="5571066"/>
          </a:xfrm>
          <a:prstGeom prst="rect">
            <a:avLst/>
          </a:prstGeom>
        </p:spPr>
      </p:pic>
    </p:spTree>
    <p:extLst>
      <p:ext uri="{BB962C8B-B14F-4D97-AF65-F5344CB8AC3E}">
        <p14:creationId xmlns:p14="http://schemas.microsoft.com/office/powerpoint/2010/main" val="1678354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8C95D-D75D-C94C-AE0D-5D168ECC7777}"/>
              </a:ext>
            </a:extLst>
          </p:cNvPr>
          <p:cNvSpPr>
            <a:spLocks noGrp="1"/>
          </p:cNvSpPr>
          <p:nvPr>
            <p:ph idx="1"/>
          </p:nvPr>
        </p:nvSpPr>
        <p:spPr>
          <a:xfrm>
            <a:off x="572121" y="771832"/>
            <a:ext cx="3651466" cy="2657168"/>
          </a:xfrm>
        </p:spPr>
        <p:txBody>
          <a:bodyPr>
            <a:normAutofit/>
          </a:bodyPr>
          <a:lstStyle/>
          <a:p>
            <a:r>
              <a:rPr lang="en-CA" dirty="0"/>
              <a:t>Two level attention</a:t>
            </a:r>
          </a:p>
          <a:p>
            <a:pPr lvl="1"/>
            <a:r>
              <a:rPr lang="en-CA" sz="2800" dirty="0"/>
              <a:t>Feature level</a:t>
            </a:r>
          </a:p>
          <a:p>
            <a:pPr lvl="1"/>
            <a:r>
              <a:rPr lang="en-CA" sz="2800" dirty="0"/>
              <a:t>Item level</a:t>
            </a:r>
          </a:p>
        </p:txBody>
      </p:sp>
      <p:pic>
        <p:nvPicPr>
          <p:cNvPr id="4" name="Picture 3">
            <a:extLst>
              <a:ext uri="{FF2B5EF4-FFF2-40B4-BE49-F238E27FC236}">
                <a16:creationId xmlns:a16="http://schemas.microsoft.com/office/drawing/2014/main" id="{C38DFE0A-4851-424C-9128-D66A776DE6FE}"/>
              </a:ext>
            </a:extLst>
          </p:cNvPr>
          <p:cNvPicPr>
            <a:picLocks noChangeAspect="1"/>
          </p:cNvPicPr>
          <p:nvPr/>
        </p:nvPicPr>
        <p:blipFill rotWithShape="1">
          <a:blip r:embed="rId2"/>
          <a:srcRect t="11017" r="1" b="1"/>
          <a:stretch/>
        </p:blipFill>
        <p:spPr>
          <a:xfrm>
            <a:off x="4639056" y="10"/>
            <a:ext cx="7552944" cy="6857990"/>
          </a:xfrm>
          <a:prstGeom prst="rect">
            <a:avLst/>
          </a:prstGeom>
          <a:effectLst/>
        </p:spPr>
      </p:pic>
      <p:pic>
        <p:nvPicPr>
          <p:cNvPr id="5" name="Picture 4">
            <a:extLst>
              <a:ext uri="{FF2B5EF4-FFF2-40B4-BE49-F238E27FC236}">
                <a16:creationId xmlns:a16="http://schemas.microsoft.com/office/drawing/2014/main" id="{6B03AFAB-2BB0-684D-9573-B858F5A9ACF2}"/>
              </a:ext>
            </a:extLst>
          </p:cNvPr>
          <p:cNvPicPr>
            <a:picLocks noChangeAspect="1"/>
          </p:cNvPicPr>
          <p:nvPr/>
        </p:nvPicPr>
        <p:blipFill>
          <a:blip r:embed="rId3"/>
          <a:stretch>
            <a:fillRect/>
          </a:stretch>
        </p:blipFill>
        <p:spPr>
          <a:xfrm>
            <a:off x="282442" y="3754462"/>
            <a:ext cx="4230823" cy="1614254"/>
          </a:xfrm>
          <a:prstGeom prst="rect">
            <a:avLst/>
          </a:prstGeom>
        </p:spPr>
      </p:pic>
    </p:spTree>
    <p:extLst>
      <p:ext uri="{BB962C8B-B14F-4D97-AF65-F5344CB8AC3E}">
        <p14:creationId xmlns:p14="http://schemas.microsoft.com/office/powerpoint/2010/main" val="3943494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2D360-1419-F845-BB9B-55EB19E00950}"/>
              </a:ext>
            </a:extLst>
          </p:cNvPr>
          <p:cNvSpPr>
            <a:spLocks noGrp="1"/>
          </p:cNvSpPr>
          <p:nvPr>
            <p:ph idx="1"/>
          </p:nvPr>
        </p:nvSpPr>
        <p:spPr>
          <a:xfrm>
            <a:off x="595745" y="1427017"/>
            <a:ext cx="11125199" cy="5195455"/>
          </a:xfrm>
        </p:spPr>
        <p:txBody>
          <a:bodyPr>
            <a:noAutofit/>
          </a:bodyPr>
          <a:lstStyle/>
          <a:p>
            <a:r>
              <a:rPr lang="en-CA" sz="2000" dirty="0"/>
              <a:t>1. Sequence to Sequence Learning with Neural Networks</a:t>
            </a:r>
          </a:p>
          <a:p>
            <a:pPr marL="0" indent="0">
              <a:buNone/>
            </a:pPr>
            <a:r>
              <a:rPr lang="en-CA" sz="2000" dirty="0">
                <a:hlinkClick r:id="rId3"/>
              </a:rPr>
              <a:t>https://papers.nips.cc/paper/5346-sequence-to-sequence-learning-with-neural-networks.pdf</a:t>
            </a:r>
            <a:br>
              <a:rPr lang="en-CA" sz="2000" dirty="0"/>
            </a:br>
            <a:endParaRPr lang="en-CA" sz="2000" dirty="0"/>
          </a:p>
          <a:p>
            <a:r>
              <a:rPr lang="en-CA" sz="2000" dirty="0"/>
              <a:t>2. Attention Is All You Need</a:t>
            </a:r>
          </a:p>
          <a:p>
            <a:pPr marL="0" indent="0">
              <a:buNone/>
            </a:pPr>
            <a:r>
              <a:rPr lang="en-CA" sz="2000" dirty="0">
                <a:hlinkClick r:id="rId4"/>
              </a:rPr>
              <a:t>https://arxiv.org/pdf/1706.03762.pdf</a:t>
            </a:r>
            <a:endParaRPr lang="en-CA" sz="2000" dirty="0"/>
          </a:p>
          <a:p>
            <a:pPr marL="0" indent="0">
              <a:buNone/>
            </a:pPr>
            <a:endParaRPr lang="en-CA" sz="2000" dirty="0"/>
          </a:p>
          <a:p>
            <a:r>
              <a:rPr lang="en-CA" sz="2000" dirty="0"/>
              <a:t>3. Attentive Collaborative Filtering</a:t>
            </a:r>
          </a:p>
          <a:p>
            <a:pPr marL="0" indent="0">
              <a:buNone/>
            </a:pPr>
            <a:r>
              <a:rPr lang="en-CA" sz="2000" dirty="0">
                <a:hlinkClick r:id="rId5"/>
              </a:rPr>
              <a:t>https://www.comp.nus.edu.sg/~xiangnan/papers/sigir17-AttentiveCF.pdf</a:t>
            </a:r>
            <a:endParaRPr lang="en-CA" sz="2000" dirty="0"/>
          </a:p>
          <a:p>
            <a:endParaRPr lang="en-CA" sz="2000" dirty="0"/>
          </a:p>
          <a:p>
            <a:r>
              <a:rPr lang="en-US" altLang="zh-CN" sz="2000" dirty="0"/>
              <a:t>Most</a:t>
            </a:r>
            <a:r>
              <a:rPr lang="zh-CN" altLang="en-US" sz="2000" dirty="0"/>
              <a:t> </a:t>
            </a:r>
            <a:r>
              <a:rPr lang="en-US" altLang="zh-CN" sz="2000" dirty="0"/>
              <a:t>GIFs</a:t>
            </a:r>
            <a:r>
              <a:rPr lang="zh-CN" altLang="en-US" sz="2000" dirty="0"/>
              <a:t> </a:t>
            </a:r>
            <a:r>
              <a:rPr lang="en-US" altLang="zh-CN" sz="2000" dirty="0"/>
              <a:t>and</a:t>
            </a:r>
            <a:r>
              <a:rPr lang="zh-CN" altLang="en-US" sz="2000" dirty="0"/>
              <a:t> </a:t>
            </a:r>
            <a:r>
              <a:rPr lang="en-US" altLang="zh-CN" sz="2000" dirty="0"/>
              <a:t>images</a:t>
            </a:r>
            <a:r>
              <a:rPr lang="zh-CN" altLang="en-US" sz="2000" dirty="0"/>
              <a:t> </a:t>
            </a:r>
            <a:r>
              <a:rPr lang="en-US" altLang="zh-CN" sz="2000" dirty="0"/>
              <a:t>are</a:t>
            </a:r>
            <a:r>
              <a:rPr lang="zh-CN" altLang="en-US" sz="2000" dirty="0"/>
              <a:t> </a:t>
            </a:r>
            <a:r>
              <a:rPr lang="en-US" altLang="zh-CN" sz="2000" dirty="0"/>
              <a:t>borrowed</a:t>
            </a:r>
            <a:r>
              <a:rPr lang="zh-CN" altLang="en-US" sz="2000" dirty="0"/>
              <a:t> </a:t>
            </a:r>
            <a:r>
              <a:rPr lang="en-US" altLang="zh-CN" sz="2000" dirty="0"/>
              <a:t>from</a:t>
            </a:r>
            <a:r>
              <a:rPr lang="en-CA" sz="2000" dirty="0"/>
              <a:t>:</a:t>
            </a:r>
          </a:p>
          <a:p>
            <a:pPr marL="0" indent="0">
              <a:buNone/>
            </a:pPr>
            <a:r>
              <a:rPr lang="en-CA" sz="2000" dirty="0">
                <a:hlinkClick r:id="rId6"/>
              </a:rPr>
              <a:t>https://jalammar.github.io/visualizing-neural-machine-translation-mechanics-of-seq2seq-models-with-attention/</a:t>
            </a:r>
            <a:endParaRPr lang="en-CA" sz="2000" dirty="0"/>
          </a:p>
          <a:p>
            <a:pPr marL="0" indent="0">
              <a:buNone/>
            </a:pPr>
            <a:r>
              <a:rPr lang="en-CA" sz="2000" dirty="0">
                <a:hlinkClick r:id="rId7"/>
              </a:rPr>
              <a:t>http://jalammar.github.io/illustrated-transformer/</a:t>
            </a:r>
            <a:endParaRPr lang="en-CA" sz="2000" dirty="0"/>
          </a:p>
          <a:p>
            <a:endParaRPr lang="en-CA" sz="2000" dirty="0"/>
          </a:p>
        </p:txBody>
      </p:sp>
      <p:sp>
        <p:nvSpPr>
          <p:cNvPr id="4" name="Title 1">
            <a:extLst>
              <a:ext uri="{FF2B5EF4-FFF2-40B4-BE49-F238E27FC236}">
                <a16:creationId xmlns:a16="http://schemas.microsoft.com/office/drawing/2014/main" id="{1CAEE79E-7EA5-724C-BBC3-1E8872A6C1FD}"/>
              </a:ext>
            </a:extLst>
          </p:cNvPr>
          <p:cNvSpPr>
            <a:spLocks noGrp="1"/>
          </p:cNvSpPr>
          <p:nvPr>
            <p:ph type="title"/>
          </p:nvPr>
        </p:nvSpPr>
        <p:spPr>
          <a:xfrm>
            <a:off x="353291" y="69747"/>
            <a:ext cx="10515600" cy="1325563"/>
          </a:xfrm>
        </p:spPr>
        <p:txBody>
          <a:bodyPr/>
          <a:lstStyle/>
          <a:p>
            <a:r>
              <a:rPr lang="en-US" altLang="zh-CN" dirty="0"/>
              <a:t>Reference</a:t>
            </a:r>
            <a:endParaRPr lang="en-CA" dirty="0"/>
          </a:p>
        </p:txBody>
      </p:sp>
    </p:spTree>
    <p:extLst>
      <p:ext uri="{BB962C8B-B14F-4D97-AF65-F5344CB8AC3E}">
        <p14:creationId xmlns:p14="http://schemas.microsoft.com/office/powerpoint/2010/main" val="35518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9AB-6B7A-394C-B15E-DBB01AE39BE4}"/>
              </a:ext>
            </a:extLst>
          </p:cNvPr>
          <p:cNvSpPr>
            <a:spLocks noGrp="1"/>
          </p:cNvSpPr>
          <p:nvPr>
            <p:ph type="title"/>
          </p:nvPr>
        </p:nvSpPr>
        <p:spPr/>
        <p:txBody>
          <a:bodyPr/>
          <a:lstStyle/>
          <a:p>
            <a:r>
              <a:rPr lang="en-US" altLang="zh-CN" dirty="0"/>
              <a:t>Background</a:t>
            </a:r>
            <a:r>
              <a:rPr lang="zh-CN" altLang="en-US" dirty="0"/>
              <a:t> </a:t>
            </a:r>
            <a:endParaRPr lang="en-CA" dirty="0"/>
          </a:p>
        </p:txBody>
      </p:sp>
      <p:sp>
        <p:nvSpPr>
          <p:cNvPr id="3" name="Content Placeholder 2">
            <a:extLst>
              <a:ext uri="{FF2B5EF4-FFF2-40B4-BE49-F238E27FC236}">
                <a16:creationId xmlns:a16="http://schemas.microsoft.com/office/drawing/2014/main" id="{837FE060-1E7E-604C-85A9-8A13F4E40CD6}"/>
              </a:ext>
            </a:extLst>
          </p:cNvPr>
          <p:cNvSpPr>
            <a:spLocks noGrp="1"/>
          </p:cNvSpPr>
          <p:nvPr>
            <p:ph idx="1"/>
          </p:nvPr>
        </p:nvSpPr>
        <p:spPr>
          <a:xfrm>
            <a:off x="838200" y="1825625"/>
            <a:ext cx="10778068" cy="4351338"/>
          </a:xfrm>
        </p:spPr>
        <p:txBody>
          <a:bodyPr/>
          <a:lstStyle/>
          <a:p>
            <a:r>
              <a:rPr lang="en-CA" dirty="0"/>
              <a:t>Sequence-to-sequence models are deep learning models that have achieved a lot of success</a:t>
            </a:r>
          </a:p>
          <a:p>
            <a:pPr lvl="1"/>
            <a:r>
              <a:rPr lang="en-CA" dirty="0"/>
              <a:t>machine translation </a:t>
            </a:r>
          </a:p>
          <a:p>
            <a:pPr lvl="1"/>
            <a:r>
              <a:rPr lang="en-CA" dirty="0"/>
              <a:t>text summarization</a:t>
            </a:r>
          </a:p>
          <a:p>
            <a:pPr lvl="1"/>
            <a:r>
              <a:rPr lang="en-CA" dirty="0"/>
              <a:t>image captioning</a:t>
            </a:r>
          </a:p>
          <a:p>
            <a:pPr lvl="1"/>
            <a:endParaRPr lang="en-CA" dirty="0"/>
          </a:p>
          <a:p>
            <a:r>
              <a:rPr lang="en-CA" dirty="0"/>
              <a:t>Google Translate started </a:t>
            </a:r>
            <a:r>
              <a:rPr lang="en-US" altLang="zh-CN" dirty="0"/>
              <a:t>using</a:t>
            </a:r>
            <a:r>
              <a:rPr lang="en-CA" dirty="0"/>
              <a:t> such a model in production in late 2016. </a:t>
            </a:r>
          </a:p>
        </p:txBody>
      </p:sp>
    </p:spTree>
    <p:extLst>
      <p:ext uri="{BB962C8B-B14F-4D97-AF65-F5344CB8AC3E}">
        <p14:creationId xmlns:p14="http://schemas.microsoft.com/office/powerpoint/2010/main" val="4278789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AEAF-9EBC-4842-84A8-6D692CF3D221}"/>
              </a:ext>
            </a:extLst>
          </p:cNvPr>
          <p:cNvSpPr>
            <a:spLocks noGrp="1"/>
          </p:cNvSpPr>
          <p:nvPr>
            <p:ph type="title"/>
          </p:nvPr>
        </p:nvSpPr>
        <p:spPr>
          <a:xfrm>
            <a:off x="842772" y="167769"/>
            <a:ext cx="10506456" cy="1197864"/>
          </a:xfrm>
        </p:spPr>
        <p:txBody>
          <a:bodyPr vert="horz" lIns="91440" tIns="45720" rIns="91440" bIns="45720" rtlCol="0" anchor="ctr">
            <a:normAutofit/>
          </a:bodyPr>
          <a:lstStyle/>
          <a:p>
            <a:pPr algn="ctr">
              <a:lnSpc>
                <a:spcPct val="100000"/>
              </a:lnSpc>
            </a:pPr>
            <a:r>
              <a:rPr lang="en-US" sz="3500" dirty="0"/>
              <a:t>Sequence to Sequence Learning with Neural Networks</a:t>
            </a:r>
          </a:p>
        </p:txBody>
      </p:sp>
      <p:pic>
        <p:nvPicPr>
          <p:cNvPr id="5" name="seq2seq_2" descr="seq2seq_2">
            <a:hlinkClick r:id="" action="ppaction://media"/>
            <a:extLst>
              <a:ext uri="{FF2B5EF4-FFF2-40B4-BE49-F238E27FC236}">
                <a16:creationId xmlns:a16="http://schemas.microsoft.com/office/drawing/2014/main" id="{35B592AC-9BD5-6C4D-A128-C88B1B613E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265363" y="1528763"/>
            <a:ext cx="7910512" cy="2373312"/>
          </a:xfrm>
          <a:prstGeom prst="rect">
            <a:avLst/>
          </a:prstGeom>
        </p:spPr>
      </p:pic>
      <p:pic>
        <p:nvPicPr>
          <p:cNvPr id="7" name="seq2seq_4" descr="seq2seq_4">
            <a:hlinkClick r:id="" action="ppaction://media"/>
            <a:extLst>
              <a:ext uri="{FF2B5EF4-FFF2-40B4-BE49-F238E27FC236}">
                <a16:creationId xmlns:a16="http://schemas.microsoft.com/office/drawing/2014/main" id="{8D2BB2B9-EB43-D14C-BDED-08E5AA39345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265715" y="4383415"/>
            <a:ext cx="7910671" cy="2114662"/>
          </a:xfrm>
          <a:prstGeom prst="rect">
            <a:avLst/>
          </a:prstGeom>
        </p:spPr>
      </p:pic>
    </p:spTree>
    <p:extLst>
      <p:ext uri="{BB962C8B-B14F-4D97-AF65-F5344CB8AC3E}">
        <p14:creationId xmlns:p14="http://schemas.microsoft.com/office/powerpoint/2010/main" val="18138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video>
              <p:cMediaNode vol="80000">
                <p:cTn id="16"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3E5F-5F78-3843-9B75-60512DC6E730}"/>
              </a:ext>
            </a:extLst>
          </p:cNvPr>
          <p:cNvSpPr>
            <a:spLocks noGrp="1"/>
          </p:cNvSpPr>
          <p:nvPr>
            <p:ph type="title"/>
          </p:nvPr>
        </p:nvSpPr>
        <p:spPr/>
        <p:txBody>
          <a:bodyPr/>
          <a:lstStyle/>
          <a:p>
            <a:r>
              <a:rPr lang="en-CA" dirty="0"/>
              <a:t>Basic elements</a:t>
            </a:r>
          </a:p>
        </p:txBody>
      </p:sp>
      <p:pic>
        <p:nvPicPr>
          <p:cNvPr id="5" name="Content Placeholder 4">
            <a:extLst>
              <a:ext uri="{FF2B5EF4-FFF2-40B4-BE49-F238E27FC236}">
                <a16:creationId xmlns:a16="http://schemas.microsoft.com/office/drawing/2014/main" id="{07068CA3-A809-6947-9CCF-BAD644599472}"/>
              </a:ext>
            </a:extLst>
          </p:cNvPr>
          <p:cNvPicPr>
            <a:picLocks noGrp="1" noChangeAspect="1"/>
          </p:cNvPicPr>
          <p:nvPr>
            <p:ph idx="1"/>
          </p:nvPr>
        </p:nvPicPr>
        <p:blipFill>
          <a:blip r:embed="rId3"/>
          <a:stretch>
            <a:fillRect/>
          </a:stretch>
        </p:blipFill>
        <p:spPr>
          <a:xfrm>
            <a:off x="838200" y="2163491"/>
            <a:ext cx="5857568" cy="2061602"/>
          </a:xfrm>
          <a:prstGeom prst="rect">
            <a:avLst/>
          </a:prstGeom>
        </p:spPr>
      </p:pic>
      <p:pic>
        <p:nvPicPr>
          <p:cNvPr id="6" name="Picture 5">
            <a:extLst>
              <a:ext uri="{FF2B5EF4-FFF2-40B4-BE49-F238E27FC236}">
                <a16:creationId xmlns:a16="http://schemas.microsoft.com/office/drawing/2014/main" id="{86A44A2D-E0C6-8F41-BA57-F6783414CF04}"/>
              </a:ext>
            </a:extLst>
          </p:cNvPr>
          <p:cNvPicPr>
            <a:picLocks noChangeAspect="1"/>
          </p:cNvPicPr>
          <p:nvPr/>
        </p:nvPicPr>
        <p:blipFill>
          <a:blip r:embed="rId4"/>
          <a:stretch>
            <a:fillRect/>
          </a:stretch>
        </p:blipFill>
        <p:spPr>
          <a:xfrm>
            <a:off x="838200" y="4580200"/>
            <a:ext cx="5857568" cy="1912675"/>
          </a:xfrm>
          <a:prstGeom prst="rect">
            <a:avLst/>
          </a:prstGeom>
        </p:spPr>
      </p:pic>
      <p:sp>
        <p:nvSpPr>
          <p:cNvPr id="7" name="TextBox 6">
            <a:extLst>
              <a:ext uri="{FF2B5EF4-FFF2-40B4-BE49-F238E27FC236}">
                <a16:creationId xmlns:a16="http://schemas.microsoft.com/office/drawing/2014/main" id="{2FE3CE78-D563-9B43-B0B7-F7043EF8377C}"/>
              </a:ext>
            </a:extLst>
          </p:cNvPr>
          <p:cNvSpPr txBox="1"/>
          <p:nvPr/>
        </p:nvSpPr>
        <p:spPr>
          <a:xfrm>
            <a:off x="6946491" y="2163491"/>
            <a:ext cx="4407310" cy="5078313"/>
          </a:xfrm>
          <a:prstGeom prst="rect">
            <a:avLst/>
          </a:prstGeom>
          <a:noFill/>
        </p:spPr>
        <p:txBody>
          <a:bodyPr wrap="square" rtlCol="0">
            <a:spAutoFit/>
          </a:bodyPr>
          <a:lstStyle/>
          <a:p>
            <a:endParaRPr lang="en-CA" dirty="0"/>
          </a:p>
          <a:p>
            <a:pPr marL="285750" indent="-285750">
              <a:buFont typeface="Arial" panose="020B0604020202020204" pitchFamily="34" charset="0"/>
              <a:buChar char="•"/>
            </a:pPr>
            <a:r>
              <a:rPr lang="en-CA" dirty="0"/>
              <a:t>context vector</a:t>
            </a:r>
          </a:p>
          <a:p>
            <a:pPr marL="742950" lvl="1" indent="-285750">
              <a:buFont typeface="Arial" panose="020B0604020202020204" pitchFamily="34" charset="0"/>
              <a:buChar char="•"/>
            </a:pPr>
            <a:r>
              <a:rPr lang="en-US" altLang="zh-CN" dirty="0"/>
              <a:t>Size</a:t>
            </a:r>
            <a:r>
              <a:rPr lang="zh-CN" altLang="en-US" dirty="0"/>
              <a:t> </a:t>
            </a:r>
            <a:r>
              <a:rPr lang="en-US" altLang="zh-CN" dirty="0"/>
              <a:t>of</a:t>
            </a:r>
            <a:r>
              <a:rPr lang="zh-CN" altLang="en-US" dirty="0"/>
              <a:t> </a:t>
            </a:r>
            <a:r>
              <a:rPr lang="en-US" altLang="zh-CN" dirty="0"/>
              <a:t>the</a:t>
            </a:r>
            <a:r>
              <a:rPr lang="zh-CN" altLang="en-US" dirty="0"/>
              <a:t> </a:t>
            </a:r>
            <a:r>
              <a:rPr lang="en-US" altLang="zh-CN" dirty="0"/>
              <a:t>vector</a:t>
            </a:r>
            <a:r>
              <a:rPr lang="en-CA" dirty="0"/>
              <a:t> is basically the number of hidden units in the encoder RNN</a:t>
            </a:r>
          </a:p>
          <a:p>
            <a:pPr marL="742950" lvl="1" indent="-285750">
              <a:buFont typeface="Arial" panose="020B0604020202020204" pitchFamily="34" charset="0"/>
              <a:buChar char="•"/>
            </a:pPr>
            <a:endParaRPr lang="en-CA" dirty="0"/>
          </a:p>
          <a:p>
            <a:pPr marL="742950" lvl="1" indent="-285750">
              <a:buFont typeface="Arial" panose="020B0604020202020204" pitchFamily="34" charset="0"/>
              <a:buChar char="•"/>
            </a:pPr>
            <a:endParaRPr lang="en-CA" dirty="0"/>
          </a:p>
          <a:p>
            <a:pPr marL="742950" lvl="1" indent="-285750">
              <a:buFont typeface="Arial" panose="020B0604020202020204" pitchFamily="34" charset="0"/>
              <a:buChar char="•"/>
            </a:pPr>
            <a:endParaRPr lang="en-CA" dirty="0"/>
          </a:p>
          <a:p>
            <a:pPr marL="742950" lvl="1" indent="-285750">
              <a:buFont typeface="Arial" panose="020B0604020202020204" pitchFamily="34" charset="0"/>
              <a:buChar char="•"/>
            </a:pPr>
            <a:endParaRPr lang="en-CA" dirty="0"/>
          </a:p>
          <a:p>
            <a:pPr marL="742950" lvl="1" indent="-285750">
              <a:buFont typeface="Arial" panose="020B0604020202020204" pitchFamily="34" charset="0"/>
              <a:buChar char="•"/>
            </a:pPr>
            <a:endParaRPr lang="en-CA" dirty="0"/>
          </a:p>
          <a:p>
            <a:pPr marL="742950" lvl="1"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Word embedding</a:t>
            </a:r>
          </a:p>
          <a:p>
            <a:pPr marL="742950" lvl="1" indent="-285750">
              <a:buFont typeface="Arial" panose="020B0604020202020204" pitchFamily="34" charset="0"/>
              <a:buChar char="•"/>
            </a:pPr>
            <a:r>
              <a:rPr lang="en-CA" dirty="0"/>
              <a:t>Transform a word into a vector</a:t>
            </a:r>
          </a:p>
          <a:p>
            <a:pPr marL="742950" lvl="1" indent="-285750">
              <a:buFont typeface="Arial" panose="020B0604020202020204" pitchFamily="34" charset="0"/>
              <a:buChar char="•"/>
            </a:pPr>
            <a:r>
              <a:rPr lang="en-CA" dirty="0"/>
              <a:t>Pre-trained or train on our dataset</a:t>
            </a:r>
          </a:p>
          <a:p>
            <a:pPr marL="742950" lvl="1" indent="-285750">
              <a:buFont typeface="Arial" panose="020B0604020202020204" pitchFamily="34" charset="0"/>
              <a:buChar char="•"/>
            </a:pPr>
            <a:r>
              <a:rPr lang="en-CA" dirty="0"/>
              <a:t>Typical size: 200, 300</a:t>
            </a:r>
          </a:p>
          <a:p>
            <a:pPr marL="742950" lvl="1" indent="-285750">
              <a:buFont typeface="Arial" panose="020B0604020202020204" pitchFamily="34" charset="0"/>
              <a:buChar char="•"/>
            </a:pPr>
            <a:endParaRPr lang="en-CA" dirty="0"/>
          </a:p>
          <a:p>
            <a:pPr marL="742950" lvl="1"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32618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BC289-6EC8-2440-B480-9AC3BE4B1E5C}"/>
              </a:ext>
            </a:extLst>
          </p:cNvPr>
          <p:cNvSpPr>
            <a:spLocks noGrp="1"/>
          </p:cNvSpPr>
          <p:nvPr>
            <p:ph type="title"/>
          </p:nvPr>
        </p:nvSpPr>
        <p:spPr/>
        <p:txBody>
          <a:bodyPr/>
          <a:lstStyle/>
          <a:p>
            <a:r>
              <a:rPr lang="en-CA" dirty="0"/>
              <a:t>Recap the mechanics of an RNN</a:t>
            </a:r>
          </a:p>
        </p:txBody>
      </p:sp>
      <p:pic>
        <p:nvPicPr>
          <p:cNvPr id="4" name="RNN_1" descr="RNN_1">
            <a:hlinkClick r:id="" action="ppaction://media"/>
            <a:extLst>
              <a:ext uri="{FF2B5EF4-FFF2-40B4-BE49-F238E27FC236}">
                <a16:creationId xmlns:a16="http://schemas.microsoft.com/office/drawing/2014/main" id="{72747227-5FB7-714B-8238-DE29AF2698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36320" y="1690688"/>
            <a:ext cx="6200486" cy="4649939"/>
          </a:xfrm>
        </p:spPr>
      </p:pic>
      <p:sp>
        <p:nvSpPr>
          <p:cNvPr id="6" name="TextBox 5">
            <a:extLst>
              <a:ext uri="{FF2B5EF4-FFF2-40B4-BE49-F238E27FC236}">
                <a16:creationId xmlns:a16="http://schemas.microsoft.com/office/drawing/2014/main" id="{BFA8057A-1001-FF41-8A59-CDC40F972866}"/>
              </a:ext>
            </a:extLst>
          </p:cNvPr>
          <p:cNvSpPr txBox="1"/>
          <p:nvPr/>
        </p:nvSpPr>
        <p:spPr>
          <a:xfrm>
            <a:off x="8347587" y="2828835"/>
            <a:ext cx="3006213" cy="1200329"/>
          </a:xfrm>
          <a:prstGeom prst="rect">
            <a:avLst/>
          </a:prstGeom>
          <a:noFill/>
        </p:spPr>
        <p:txBody>
          <a:bodyPr wrap="square" rtlCol="0">
            <a:spAutoFit/>
          </a:bodyPr>
          <a:lstStyle/>
          <a:p>
            <a:r>
              <a:rPr lang="en-CA" dirty="0"/>
              <a:t>The next RNN step takes the second input vector and hidden state #1 to create the output of that time step.</a:t>
            </a:r>
          </a:p>
        </p:txBody>
      </p:sp>
    </p:spTree>
    <p:extLst>
      <p:ext uri="{BB962C8B-B14F-4D97-AF65-F5344CB8AC3E}">
        <p14:creationId xmlns:p14="http://schemas.microsoft.com/office/powerpoint/2010/main" val="17244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9D00-CFCA-7D44-B031-969A878A5741}"/>
              </a:ext>
            </a:extLst>
          </p:cNvPr>
          <p:cNvSpPr>
            <a:spLocks noGrp="1"/>
          </p:cNvSpPr>
          <p:nvPr>
            <p:ph type="title"/>
          </p:nvPr>
        </p:nvSpPr>
        <p:spPr/>
        <p:txBody>
          <a:bodyPr/>
          <a:lstStyle/>
          <a:p>
            <a:r>
              <a:rPr lang="en-CA" dirty="0"/>
              <a:t>Seq2Seq-step by step</a:t>
            </a:r>
          </a:p>
        </p:txBody>
      </p:sp>
      <p:pic>
        <p:nvPicPr>
          <p:cNvPr id="4" name="seq2seq_5" descr="seq2seq_5">
            <a:hlinkClick r:id="" action="ppaction://media"/>
            <a:extLst>
              <a:ext uri="{FF2B5EF4-FFF2-40B4-BE49-F238E27FC236}">
                <a16:creationId xmlns:a16="http://schemas.microsoft.com/office/drawing/2014/main" id="{8D3FDACE-D287-0F4A-9468-C2FA5F69B2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7588" y="1825625"/>
            <a:ext cx="10155237" cy="4351338"/>
          </a:xfrm>
        </p:spPr>
      </p:pic>
    </p:spTree>
    <p:extLst>
      <p:ext uri="{BB962C8B-B14F-4D97-AF65-F5344CB8AC3E}">
        <p14:creationId xmlns:p14="http://schemas.microsoft.com/office/powerpoint/2010/main" val="3242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F4A2-883A-A64A-BA6E-F047965E8072}"/>
              </a:ext>
            </a:extLst>
          </p:cNvPr>
          <p:cNvSpPr>
            <a:spLocks noGrp="1"/>
          </p:cNvSpPr>
          <p:nvPr>
            <p:ph type="title"/>
          </p:nvPr>
        </p:nvSpPr>
        <p:spPr/>
        <p:txBody>
          <a:bodyPr/>
          <a:lstStyle/>
          <a:p>
            <a:r>
              <a:rPr lang="en-CA" dirty="0"/>
              <a:t>Seq2Seq-step by step</a:t>
            </a:r>
          </a:p>
        </p:txBody>
      </p:sp>
      <p:pic>
        <p:nvPicPr>
          <p:cNvPr id="4" name="seq2seq_6" descr="seq2seq_6">
            <a:hlinkClick r:id="" action="ppaction://media"/>
            <a:extLst>
              <a:ext uri="{FF2B5EF4-FFF2-40B4-BE49-F238E27FC236}">
                <a16:creationId xmlns:a16="http://schemas.microsoft.com/office/drawing/2014/main" id="{7668E28E-B32E-3748-94CB-A55BC216E5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65425" y="1427163"/>
            <a:ext cx="6103938" cy="4578350"/>
          </a:xfrm>
        </p:spPr>
      </p:pic>
      <p:sp>
        <p:nvSpPr>
          <p:cNvPr id="5" name="TextBox 4">
            <a:extLst>
              <a:ext uri="{FF2B5EF4-FFF2-40B4-BE49-F238E27FC236}">
                <a16:creationId xmlns:a16="http://schemas.microsoft.com/office/drawing/2014/main" id="{D9630C05-5C20-504B-90E2-5E63755ACE46}"/>
              </a:ext>
            </a:extLst>
          </p:cNvPr>
          <p:cNvSpPr txBox="1"/>
          <p:nvPr/>
        </p:nvSpPr>
        <p:spPr>
          <a:xfrm>
            <a:off x="838199" y="6123543"/>
            <a:ext cx="11638935" cy="369332"/>
          </a:xfrm>
          <a:prstGeom prst="rect">
            <a:avLst/>
          </a:prstGeom>
          <a:noFill/>
        </p:spPr>
        <p:txBody>
          <a:bodyPr wrap="square" rtlCol="0">
            <a:spAutoFit/>
          </a:bodyPr>
          <a:lstStyle/>
          <a:p>
            <a:r>
              <a:rPr lang="en-CA" dirty="0"/>
              <a:t>The decoder also maintains a hidden states that it passes from one time step to the next.</a:t>
            </a:r>
          </a:p>
        </p:txBody>
      </p:sp>
    </p:spTree>
    <p:extLst>
      <p:ext uri="{BB962C8B-B14F-4D97-AF65-F5344CB8AC3E}">
        <p14:creationId xmlns:p14="http://schemas.microsoft.com/office/powerpoint/2010/main" val="56678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EFB9BBD-A797-0D4A-B00C-9628A91AE370}" vid="{46CEA0A9-9E73-BC4D-B419-7D96249166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1052</TotalTime>
  <Words>1639</Words>
  <Application>Microsoft Macintosh PowerPoint</Application>
  <PresentationFormat>Widescreen</PresentationFormat>
  <Paragraphs>201</Paragraphs>
  <Slides>36</Slides>
  <Notes>15</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Cambria Math</vt:lpstr>
      <vt:lpstr>Theme1</vt:lpstr>
      <vt:lpstr>An introduction to  Seq2Seq &amp; Attention</vt:lpstr>
      <vt:lpstr>Paper covered</vt:lpstr>
      <vt:lpstr>Agenda</vt:lpstr>
      <vt:lpstr>Background </vt:lpstr>
      <vt:lpstr>Sequence to Sequence Learning with Neural Networks</vt:lpstr>
      <vt:lpstr>Basic elements</vt:lpstr>
      <vt:lpstr>Recap the mechanics of an RNN</vt:lpstr>
      <vt:lpstr>Seq2Seq-step by step</vt:lpstr>
      <vt:lpstr>Seq2Seq-step by step</vt:lpstr>
      <vt:lpstr>Key points</vt:lpstr>
      <vt:lpstr>Let’s Pay Attention Now</vt:lpstr>
      <vt:lpstr>High level  idea</vt:lpstr>
      <vt:lpstr>High level  idea</vt:lpstr>
      <vt:lpstr>Attention</vt:lpstr>
      <vt:lpstr>Whole decoder</vt:lpstr>
      <vt:lpstr>Example</vt:lpstr>
      <vt:lpstr>Attention is all you need-Transformer</vt:lpstr>
      <vt:lpstr>Transformer</vt:lpstr>
      <vt:lpstr>Transformer-detail</vt:lpstr>
      <vt:lpstr>Self-Attention at a high level</vt:lpstr>
      <vt:lpstr>Self-Attention in detail</vt:lpstr>
      <vt:lpstr>Detail: calculate score</vt:lpstr>
      <vt:lpstr>Normalization</vt:lpstr>
      <vt:lpstr>Weighted sum</vt:lpstr>
      <vt:lpstr>Matrix calculation of self-attention</vt:lpstr>
      <vt:lpstr>Multi-head Attention</vt:lpstr>
      <vt:lpstr>Multi-head Attention</vt:lpstr>
      <vt:lpstr>PowerPoint Presentation</vt:lpstr>
      <vt:lpstr>Example</vt:lpstr>
      <vt:lpstr>Representing The Order of The Sequence Using Positional Encoding</vt:lpstr>
      <vt:lpstr>The Residuals</vt:lpstr>
      <vt:lpstr>Decoder</vt:lpstr>
      <vt:lpstr>Final Layer</vt:lpstr>
      <vt:lpstr>Attentive collaborative filtering</vt:lpstr>
      <vt:lpstr>PowerPoint Presentation</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Seq2Seq   Attention   Attention in RecSys</dc:title>
  <dc:creator>Zheda Mai</dc:creator>
  <cp:lastModifiedBy>Zheda Mai</cp:lastModifiedBy>
  <cp:revision>43</cp:revision>
  <dcterms:created xsi:type="dcterms:W3CDTF">2020-04-07T05:36:28Z</dcterms:created>
  <dcterms:modified xsi:type="dcterms:W3CDTF">2021-02-02T04:25:38Z</dcterms:modified>
</cp:coreProperties>
</file>