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c952baf3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c952baf3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c952baf3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c952baf3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c952baf3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c952baf3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c952baf3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c952baf3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c952baf3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7c952baf3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c952baf3b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7c952baf3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c952baf3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7c952baf3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c952baf3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7c952baf3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c952baf3b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7c952baf3b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c952baf3b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c952baf3b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28163ea0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428163ea0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c952baf3b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7c952baf3b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c952baf3b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c952baf3b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c952baf3b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c952baf3b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theory of learning from different domains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428163ea0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428163ea0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28163ea0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428163ea0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28163ea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28163ea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428163ea0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428163ea0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c952baf3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c952baf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c952ba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c952ba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c952baf3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7c952baf3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c952baf3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c952baf3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3.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33.png"/><Relationship Id="rId6"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 Id="rId11" Type="http://schemas.openxmlformats.org/officeDocument/2006/relationships/image" Target="../media/image17.png"/><Relationship Id="rId10" Type="http://schemas.openxmlformats.org/officeDocument/2006/relationships/image" Target="../media/image26.png"/><Relationship Id="rId12" Type="http://schemas.openxmlformats.org/officeDocument/2006/relationships/image" Target="../media/image19.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Frustratingly Easy Transferability Estimation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Zheda Mai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298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Determinant of covariance matrix</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pic>
        <p:nvPicPr>
          <p:cNvPr id="147" name="Google Shape;147;p22"/>
          <p:cNvPicPr preferRelativeResize="0"/>
          <p:nvPr/>
        </p:nvPicPr>
        <p:blipFill>
          <a:blip r:embed="rId3">
            <a:alphaModFix/>
          </a:blip>
          <a:stretch>
            <a:fillRect/>
          </a:stretch>
        </p:blipFill>
        <p:spPr>
          <a:xfrm>
            <a:off x="311700" y="1036275"/>
            <a:ext cx="3867150" cy="628650"/>
          </a:xfrm>
          <a:prstGeom prst="rect">
            <a:avLst/>
          </a:prstGeom>
          <a:noFill/>
          <a:ln>
            <a:noFill/>
          </a:ln>
        </p:spPr>
      </p:pic>
      <p:pic>
        <p:nvPicPr>
          <p:cNvPr id="148" name="Google Shape;148;p22"/>
          <p:cNvPicPr preferRelativeResize="0"/>
          <p:nvPr/>
        </p:nvPicPr>
        <p:blipFill>
          <a:blip r:embed="rId4">
            <a:alphaModFix/>
          </a:blip>
          <a:stretch>
            <a:fillRect/>
          </a:stretch>
        </p:blipFill>
        <p:spPr>
          <a:xfrm>
            <a:off x="4178847" y="803547"/>
            <a:ext cx="4613375" cy="1240650"/>
          </a:xfrm>
          <a:prstGeom prst="rect">
            <a:avLst/>
          </a:prstGeom>
          <a:noFill/>
          <a:ln>
            <a:noFill/>
          </a:ln>
        </p:spPr>
      </p:pic>
      <p:sp>
        <p:nvSpPr>
          <p:cNvPr id="149" name="Google Shape;149;p22"/>
          <p:cNvSpPr txBox="1"/>
          <p:nvPr/>
        </p:nvSpPr>
        <p:spPr>
          <a:xfrm>
            <a:off x="311700" y="2198100"/>
            <a:ext cx="7754400" cy="260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PCA</a:t>
            </a:r>
            <a:endParaRPr sz="1600"/>
          </a:p>
          <a:p>
            <a:pPr indent="-330200" lvl="1" marL="914400" rtl="0" algn="l">
              <a:spcBef>
                <a:spcPts val="0"/>
              </a:spcBef>
              <a:spcAft>
                <a:spcPts val="0"/>
              </a:spcAft>
              <a:buSzPts val="1600"/>
              <a:buChar char="○"/>
            </a:pPr>
            <a:r>
              <a:rPr lang="en" sz="1600"/>
              <a:t>find the top n l</a:t>
            </a:r>
            <a:r>
              <a:rPr b="1" lang="en" sz="1600"/>
              <a:t>argest eigenvalues</a:t>
            </a:r>
            <a:r>
              <a:rPr lang="en" sz="1600"/>
              <a:t> of covariance matrix</a:t>
            </a:r>
            <a:endParaRPr sz="1600"/>
          </a:p>
          <a:p>
            <a:pPr indent="-330200" lvl="1" marL="914400" rtl="0" algn="l">
              <a:spcBef>
                <a:spcPts val="0"/>
              </a:spcBef>
              <a:spcAft>
                <a:spcPts val="0"/>
              </a:spcAft>
              <a:buSzPts val="1600"/>
              <a:buChar char="○"/>
            </a:pPr>
            <a:r>
              <a:rPr lang="en" sz="1600"/>
              <a:t>large </a:t>
            </a:r>
            <a:r>
              <a:rPr lang="en" sz="1600"/>
              <a:t>eigenvalues</a:t>
            </a:r>
            <a:r>
              <a:rPr lang="en" sz="1600"/>
              <a:t> mean the </a:t>
            </a:r>
            <a:r>
              <a:rPr b="1" lang="en" sz="1600"/>
              <a:t>variances</a:t>
            </a:r>
            <a:r>
              <a:rPr lang="en" sz="1600"/>
              <a:t> of the corresponding eigenvectors are large</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Determinant(A) = </a:t>
            </a:r>
            <a:r>
              <a:rPr b="1" lang="en" sz="1600"/>
              <a:t>product of </a:t>
            </a:r>
            <a:r>
              <a:rPr b="1" lang="en" sz="1600"/>
              <a:t>eigenvalues</a:t>
            </a:r>
            <a:r>
              <a:rPr lang="en" sz="1600"/>
              <a:t> of A</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Determinant of covariance matrix </a:t>
            </a:r>
            <a:endParaRPr sz="1600"/>
          </a:p>
          <a:p>
            <a:pPr indent="-330200" lvl="1" marL="914400" rtl="0" algn="l">
              <a:spcBef>
                <a:spcPts val="0"/>
              </a:spcBef>
              <a:spcAft>
                <a:spcPts val="0"/>
              </a:spcAft>
              <a:buSzPts val="1600"/>
              <a:buChar char="○"/>
            </a:pPr>
            <a:r>
              <a:rPr lang="en" sz="1600"/>
              <a:t>measure the </a:t>
            </a:r>
            <a:r>
              <a:rPr b="1" lang="en" sz="1600"/>
              <a:t>spreadness</a:t>
            </a:r>
            <a:r>
              <a:rPr lang="en" sz="1600"/>
              <a:t> of a </a:t>
            </a:r>
            <a:r>
              <a:rPr lang="en" sz="1600">
                <a:solidFill>
                  <a:schemeClr val="dk1"/>
                </a:solidFill>
              </a:rPr>
              <a:t>data distribution.</a:t>
            </a:r>
            <a:endParaRPr sz="1600"/>
          </a:p>
          <a:p>
            <a:pPr indent="-330200" lvl="1" marL="914400" rtl="0" algn="l">
              <a:spcBef>
                <a:spcPts val="0"/>
              </a:spcBef>
              <a:spcAft>
                <a:spcPts val="0"/>
              </a:spcAft>
              <a:buSzPts val="1600"/>
              <a:buChar char="○"/>
            </a:pPr>
            <a:r>
              <a:rPr lang="en" sz="1600"/>
              <a:t>volume occupied by the data distribution in the feature space</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Definitions</a:t>
            </a:r>
            <a:endParaRPr/>
          </a:p>
        </p:txBody>
      </p:sp>
      <p:sp>
        <p:nvSpPr>
          <p:cNvPr id="155" name="Google Shape;15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 frozen feature extractor</a:t>
            </a:r>
            <a:endParaRPr/>
          </a:p>
          <a:p>
            <a:pPr indent="-342900" lvl="0" marL="457200" rtl="0" algn="l">
              <a:spcBef>
                <a:spcPts val="0"/>
              </a:spcBef>
              <a:spcAft>
                <a:spcPts val="0"/>
              </a:spcAft>
              <a:buSzPts val="1800"/>
              <a:buChar char="●"/>
            </a:pPr>
            <a:r>
              <a:rPr lang="en"/>
              <a:t>w: head of the target task (prediction layer + last layers to finetune)</a:t>
            </a:r>
            <a:endParaRPr/>
          </a:p>
          <a:p>
            <a:pPr indent="-342900" lvl="0" marL="457200" rtl="0" algn="l">
              <a:spcBef>
                <a:spcPts val="0"/>
              </a:spcBef>
              <a:spcAft>
                <a:spcPts val="0"/>
              </a:spcAft>
              <a:buSzPts val="1800"/>
              <a:buChar char="●"/>
            </a:pPr>
            <a:r>
              <a:rPr lang="en"/>
              <a:t>z</a:t>
            </a:r>
            <a:r>
              <a:rPr baseline="-25000" lang="en"/>
              <a:t>i</a:t>
            </a:r>
            <a:r>
              <a:rPr lang="en"/>
              <a:t>: g(x</a:t>
            </a:r>
            <a:r>
              <a:rPr baseline="-25000" lang="en"/>
              <a:t>i</a:t>
            </a:r>
            <a:r>
              <a:rPr lang="en"/>
              <a:t>) the feature </a:t>
            </a:r>
            <a:endParaRPr/>
          </a:p>
          <a:p>
            <a:pPr indent="-342900" lvl="0" marL="457200" rtl="0" algn="l">
              <a:spcBef>
                <a:spcPts val="0"/>
              </a:spcBef>
              <a:spcAft>
                <a:spcPts val="0"/>
              </a:spcAft>
              <a:buSzPts val="1800"/>
              <a:buChar char="●"/>
            </a:pPr>
            <a:r>
              <a:rPr lang="en"/>
              <a:t>T</a:t>
            </a:r>
            <a:r>
              <a:rPr baseline="-25000" lang="en"/>
              <a:t>s</a:t>
            </a:r>
            <a:r>
              <a:rPr lang="en"/>
              <a:t>: source task</a:t>
            </a:r>
            <a:endParaRPr/>
          </a:p>
          <a:p>
            <a:pPr indent="-342900" lvl="0" marL="457200" rtl="0" algn="l">
              <a:spcBef>
                <a:spcPts val="0"/>
              </a:spcBef>
              <a:spcAft>
                <a:spcPts val="0"/>
              </a:spcAft>
              <a:buSzPts val="1800"/>
              <a:buChar char="●"/>
            </a:pPr>
            <a:r>
              <a:rPr lang="en"/>
              <a:t>T</a:t>
            </a:r>
            <a:r>
              <a:rPr baseline="-25000" lang="en"/>
              <a:t>t</a:t>
            </a:r>
            <a:r>
              <a:rPr lang="en"/>
              <a:t>: target task</a:t>
            </a:r>
            <a:endParaRPr/>
          </a:p>
          <a:p>
            <a:pPr indent="-342900" lvl="0" marL="457200" rtl="0" algn="l">
              <a:spcBef>
                <a:spcPts val="0"/>
              </a:spcBef>
              <a:spcAft>
                <a:spcPts val="0"/>
              </a:spcAft>
              <a:buSzPts val="1800"/>
              <a:buChar char="●"/>
            </a:pPr>
            <a:r>
              <a:rPr lang="en"/>
              <a:t>optimal model </a:t>
            </a:r>
            <a:endParaRPr/>
          </a:p>
        </p:txBody>
      </p:sp>
      <p:pic>
        <p:nvPicPr>
          <p:cNvPr id="156" name="Google Shape;156;p23"/>
          <p:cNvPicPr preferRelativeResize="0"/>
          <p:nvPr/>
        </p:nvPicPr>
        <p:blipFill>
          <a:blip r:embed="rId3">
            <a:alphaModFix/>
          </a:blip>
          <a:stretch>
            <a:fillRect/>
          </a:stretch>
        </p:blipFill>
        <p:spPr>
          <a:xfrm>
            <a:off x="1251900" y="3257575"/>
            <a:ext cx="6354400" cy="98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TransRate</a:t>
            </a:r>
            <a:endParaRPr/>
          </a:p>
        </p:txBody>
      </p:sp>
      <p:sp>
        <p:nvSpPr>
          <p:cNvPr id="162" name="Google Shape;162;p24"/>
          <p:cNvSpPr txBox="1"/>
          <p:nvPr>
            <p:ph idx="1" type="body"/>
          </p:nvPr>
        </p:nvSpPr>
        <p:spPr>
          <a:xfrm>
            <a:off x="311700" y="1152475"/>
            <a:ext cx="8520600" cy="105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Assumption: the </a:t>
            </a:r>
            <a:r>
              <a:rPr b="1" lang="en"/>
              <a:t>MI</a:t>
            </a:r>
            <a:r>
              <a:rPr lang="en"/>
              <a:t> between </a:t>
            </a:r>
            <a:r>
              <a:rPr b="1" lang="en"/>
              <a:t>extracted features</a:t>
            </a:r>
            <a:r>
              <a:rPr lang="en"/>
              <a:t> and the target task </a:t>
            </a:r>
            <a:r>
              <a:rPr b="1" lang="en"/>
              <a:t>labels</a:t>
            </a:r>
            <a:r>
              <a:rPr lang="en"/>
              <a:t> is a strong indicator for the finetune performance</a:t>
            </a:r>
            <a:endParaRPr/>
          </a:p>
        </p:txBody>
      </p:sp>
      <p:sp>
        <p:nvSpPr>
          <p:cNvPr id="163" name="Google Shape;163;p24"/>
          <p:cNvSpPr txBox="1"/>
          <p:nvPr/>
        </p:nvSpPr>
        <p:spPr>
          <a:xfrm>
            <a:off x="5901600" y="2016150"/>
            <a:ext cx="2930700" cy="11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 target labels</a:t>
            </a:r>
            <a:endParaRPr/>
          </a:p>
          <a:p>
            <a:pPr indent="0" lvl="0" marL="0" rtl="0" algn="l">
              <a:spcBef>
                <a:spcPts val="0"/>
              </a:spcBef>
              <a:spcAft>
                <a:spcPts val="0"/>
              </a:spcAft>
              <a:buNone/>
            </a:pPr>
            <a:r>
              <a:rPr lang="en"/>
              <a:t>Z: g(X) extracted features</a:t>
            </a:r>
            <a:endParaRPr/>
          </a:p>
          <a:p>
            <a:pPr indent="0" lvl="0" marL="0" rtl="0" algn="l">
              <a:spcBef>
                <a:spcPts val="0"/>
              </a:spcBef>
              <a:spcAft>
                <a:spcPts val="0"/>
              </a:spcAft>
              <a:buNone/>
            </a:pPr>
            <a:r>
              <a:rPr lang="en"/>
              <a:t>h: differential entropy </a:t>
            </a:r>
            <a:endParaRPr/>
          </a:p>
          <a:p>
            <a:pPr indent="0" lvl="0" marL="0" rtl="0" algn="l">
              <a:spcBef>
                <a:spcPts val="0"/>
              </a:spcBef>
              <a:spcAft>
                <a:spcPts val="0"/>
              </a:spcAft>
              <a:buNone/>
            </a:pPr>
            <a:r>
              <a:t/>
            </a:r>
            <a:endParaRPr/>
          </a:p>
        </p:txBody>
      </p:sp>
      <p:pic>
        <p:nvPicPr>
          <p:cNvPr id="164" name="Google Shape;164;p24"/>
          <p:cNvPicPr preferRelativeResize="0"/>
          <p:nvPr/>
        </p:nvPicPr>
        <p:blipFill>
          <a:blip r:embed="rId3">
            <a:alphaModFix/>
          </a:blip>
          <a:stretch>
            <a:fillRect/>
          </a:stretch>
        </p:blipFill>
        <p:spPr>
          <a:xfrm>
            <a:off x="5691400" y="190275"/>
            <a:ext cx="3059226" cy="492575"/>
          </a:xfrm>
          <a:prstGeom prst="rect">
            <a:avLst/>
          </a:prstGeom>
          <a:noFill/>
          <a:ln>
            <a:noFill/>
          </a:ln>
        </p:spPr>
      </p:pic>
      <p:pic>
        <p:nvPicPr>
          <p:cNvPr id="165" name="Google Shape;165;p24"/>
          <p:cNvPicPr preferRelativeResize="0"/>
          <p:nvPr/>
        </p:nvPicPr>
        <p:blipFill>
          <a:blip r:embed="rId4">
            <a:alphaModFix/>
          </a:blip>
          <a:stretch>
            <a:fillRect/>
          </a:stretch>
        </p:blipFill>
        <p:spPr>
          <a:xfrm>
            <a:off x="1648075" y="3240625"/>
            <a:ext cx="971825" cy="410625"/>
          </a:xfrm>
          <a:prstGeom prst="rect">
            <a:avLst/>
          </a:prstGeom>
          <a:noFill/>
          <a:ln>
            <a:noFill/>
          </a:ln>
        </p:spPr>
      </p:pic>
      <p:pic>
        <p:nvPicPr>
          <p:cNvPr id="166" name="Google Shape;166;p24"/>
          <p:cNvPicPr preferRelativeResize="0"/>
          <p:nvPr/>
        </p:nvPicPr>
        <p:blipFill>
          <a:blip r:embed="rId5">
            <a:alphaModFix/>
          </a:blip>
          <a:stretch>
            <a:fillRect/>
          </a:stretch>
        </p:blipFill>
        <p:spPr>
          <a:xfrm>
            <a:off x="2691625" y="3273463"/>
            <a:ext cx="2365200" cy="344925"/>
          </a:xfrm>
          <a:prstGeom prst="rect">
            <a:avLst/>
          </a:prstGeom>
          <a:noFill/>
          <a:ln>
            <a:noFill/>
          </a:ln>
        </p:spPr>
      </p:pic>
      <p:pic>
        <p:nvPicPr>
          <p:cNvPr id="167" name="Google Shape;167;p24"/>
          <p:cNvPicPr preferRelativeResize="0"/>
          <p:nvPr/>
        </p:nvPicPr>
        <p:blipFill>
          <a:blip r:embed="rId6">
            <a:alphaModFix/>
          </a:blip>
          <a:stretch>
            <a:fillRect/>
          </a:stretch>
        </p:blipFill>
        <p:spPr>
          <a:xfrm>
            <a:off x="482675" y="2092200"/>
            <a:ext cx="4682825" cy="849450"/>
          </a:xfrm>
          <a:prstGeom prst="rect">
            <a:avLst/>
          </a:prstGeom>
          <a:noFill/>
          <a:ln>
            <a:noFill/>
          </a:ln>
        </p:spPr>
      </p:pic>
      <p:pic>
        <p:nvPicPr>
          <p:cNvPr id="168" name="Google Shape;168;p24"/>
          <p:cNvPicPr preferRelativeResize="0"/>
          <p:nvPr/>
        </p:nvPicPr>
        <p:blipFill>
          <a:blip r:embed="rId7">
            <a:alphaModFix/>
          </a:blip>
          <a:stretch>
            <a:fillRect/>
          </a:stretch>
        </p:blipFill>
        <p:spPr>
          <a:xfrm>
            <a:off x="311700" y="3825349"/>
            <a:ext cx="8127026" cy="749425"/>
          </a:xfrm>
          <a:prstGeom prst="rect">
            <a:avLst/>
          </a:prstGeom>
          <a:noFill/>
          <a:ln>
            <a:noFill/>
          </a:ln>
        </p:spPr>
      </p:pic>
      <p:sp>
        <p:nvSpPr>
          <p:cNvPr id="169" name="Google Shape;169;p24"/>
          <p:cNvSpPr txBox="1"/>
          <p:nvPr/>
        </p:nvSpPr>
        <p:spPr>
          <a:xfrm>
            <a:off x="5511463" y="2941650"/>
            <a:ext cx="34191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 entropy for discrete random variable</a:t>
            </a:r>
            <a:endParaRPr/>
          </a:p>
          <a:p>
            <a:pPr indent="0" lvl="0" marL="0" rtl="0" algn="l">
              <a:spcBef>
                <a:spcPts val="0"/>
              </a:spcBef>
              <a:spcAft>
                <a:spcPts val="0"/>
              </a:spcAft>
              <a:buNone/>
            </a:pPr>
            <a:r>
              <a:rPr lang="en"/>
              <a:t>     : quantized features</a:t>
            </a:r>
            <a:endParaRPr/>
          </a:p>
          <a:p>
            <a:pPr indent="0" lvl="0" marL="0" rtl="0" algn="l">
              <a:spcBef>
                <a:spcPts val="0"/>
              </a:spcBef>
              <a:spcAft>
                <a:spcPts val="0"/>
              </a:spcAft>
              <a:buNone/>
            </a:pPr>
            <a:r>
              <a:t/>
            </a:r>
            <a:endParaRPr/>
          </a:p>
        </p:txBody>
      </p:sp>
      <p:pic>
        <p:nvPicPr>
          <p:cNvPr id="170" name="Google Shape;170;p24"/>
          <p:cNvPicPr preferRelativeResize="0"/>
          <p:nvPr/>
        </p:nvPicPr>
        <p:blipFill>
          <a:blip r:embed="rId8">
            <a:alphaModFix/>
          </a:blip>
          <a:stretch>
            <a:fillRect/>
          </a:stretch>
        </p:blipFill>
        <p:spPr>
          <a:xfrm>
            <a:off x="5511475" y="3313974"/>
            <a:ext cx="304880" cy="263926"/>
          </a:xfrm>
          <a:prstGeom prst="rect">
            <a:avLst/>
          </a:prstGeom>
          <a:noFill/>
          <a:ln>
            <a:noFill/>
          </a:ln>
        </p:spPr>
      </p:pic>
      <p:sp>
        <p:nvSpPr>
          <p:cNvPr id="171" name="Google Shape;171;p24"/>
          <p:cNvSpPr txBox="1"/>
          <p:nvPr/>
        </p:nvSpPr>
        <p:spPr>
          <a:xfrm>
            <a:off x="406200" y="4681600"/>
            <a:ext cx="71070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It’is s</a:t>
            </a:r>
            <a:r>
              <a:rPr lang="en">
                <a:solidFill>
                  <a:srgbClr val="FF0000"/>
                </a:solidFill>
              </a:rPr>
              <a:t>till hard to compute MI efficiently</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Approximation</a:t>
            </a:r>
            <a:endParaRPr/>
          </a:p>
        </p:txBody>
      </p:sp>
      <p:sp>
        <p:nvSpPr>
          <p:cNvPr id="177" name="Google Shape;177;p25"/>
          <p:cNvSpPr txBox="1"/>
          <p:nvPr>
            <p:ph idx="1" type="body"/>
          </p:nvPr>
        </p:nvSpPr>
        <p:spPr>
          <a:xfrm>
            <a:off x="311700" y="1648550"/>
            <a:ext cx="8520600" cy="1611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Rate distortion </a:t>
            </a:r>
            <a:r>
              <a:rPr lang="en" sz="1200"/>
              <a:t>(Binia et al.,1974)</a:t>
            </a:r>
            <a:r>
              <a:rPr lang="en"/>
              <a:t>: minimal number of binary bits to encode Z with an expected decoding error less than ε</a:t>
            </a:r>
            <a:endParaRPr/>
          </a:p>
          <a:p>
            <a:pPr indent="-342900" lvl="0" marL="457200" rtl="0" algn="l">
              <a:spcBef>
                <a:spcPts val="0"/>
              </a:spcBef>
              <a:spcAft>
                <a:spcPts val="0"/>
              </a:spcAft>
              <a:buSzPts val="1800"/>
              <a:buChar char="●"/>
            </a:pPr>
            <a:r>
              <a:rPr lang="en"/>
              <a:t>C</a:t>
            </a:r>
            <a:r>
              <a:rPr lang="en"/>
              <a:t>oding rate </a:t>
            </a:r>
            <a:r>
              <a:rPr lang="en" sz="1200"/>
              <a:t>(Ma et al., 2007)</a:t>
            </a:r>
            <a:r>
              <a:rPr lang="en"/>
              <a:t>: efficient and accurate empirical estimation to rate distortion</a:t>
            </a:r>
            <a:endParaRPr sz="1600"/>
          </a:p>
        </p:txBody>
      </p:sp>
      <p:pic>
        <p:nvPicPr>
          <p:cNvPr id="178" name="Google Shape;178;p25"/>
          <p:cNvPicPr preferRelativeResize="0"/>
          <p:nvPr/>
        </p:nvPicPr>
        <p:blipFill>
          <a:blip r:embed="rId3">
            <a:alphaModFix/>
          </a:blip>
          <a:stretch>
            <a:fillRect/>
          </a:stretch>
        </p:blipFill>
        <p:spPr>
          <a:xfrm>
            <a:off x="3036388" y="166550"/>
            <a:ext cx="5953125" cy="1562100"/>
          </a:xfrm>
          <a:prstGeom prst="rect">
            <a:avLst/>
          </a:prstGeom>
          <a:noFill/>
          <a:ln>
            <a:noFill/>
          </a:ln>
        </p:spPr>
      </p:pic>
      <p:pic>
        <p:nvPicPr>
          <p:cNvPr id="179" name="Google Shape;179;p25"/>
          <p:cNvPicPr preferRelativeResize="0"/>
          <p:nvPr/>
        </p:nvPicPr>
        <p:blipFill>
          <a:blip r:embed="rId4">
            <a:alphaModFix/>
          </a:blip>
          <a:stretch>
            <a:fillRect/>
          </a:stretch>
        </p:blipFill>
        <p:spPr>
          <a:xfrm>
            <a:off x="2137000" y="2734475"/>
            <a:ext cx="6130174" cy="1137550"/>
          </a:xfrm>
          <a:prstGeom prst="rect">
            <a:avLst/>
          </a:prstGeom>
          <a:noFill/>
          <a:ln>
            <a:noFill/>
          </a:ln>
        </p:spPr>
      </p:pic>
      <p:pic>
        <p:nvPicPr>
          <p:cNvPr id="180" name="Google Shape;180;p25"/>
          <p:cNvPicPr preferRelativeResize="0"/>
          <p:nvPr/>
        </p:nvPicPr>
        <p:blipFill>
          <a:blip r:embed="rId5">
            <a:alphaModFix/>
          </a:blip>
          <a:stretch>
            <a:fillRect/>
          </a:stretch>
        </p:blipFill>
        <p:spPr>
          <a:xfrm>
            <a:off x="660225" y="4079250"/>
            <a:ext cx="3911780" cy="572700"/>
          </a:xfrm>
          <a:prstGeom prst="rect">
            <a:avLst/>
          </a:prstGeom>
          <a:noFill/>
          <a:ln>
            <a:noFill/>
          </a:ln>
        </p:spPr>
      </p:pic>
      <p:sp>
        <p:nvSpPr>
          <p:cNvPr id="181" name="Google Shape;181;p25"/>
          <p:cNvSpPr txBox="1"/>
          <p:nvPr/>
        </p:nvSpPr>
        <p:spPr>
          <a:xfrm>
            <a:off x="5360875" y="4176350"/>
            <a:ext cx="31506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 feature dimension</a:t>
            </a:r>
            <a:endParaRPr/>
          </a:p>
          <a:p>
            <a:pPr indent="0" lvl="0" marL="0" rtl="0" algn="l">
              <a:spcBef>
                <a:spcPts val="0"/>
              </a:spcBef>
              <a:spcAft>
                <a:spcPts val="0"/>
              </a:spcAft>
              <a:buNone/>
            </a:pPr>
            <a:r>
              <a:rPr lang="en"/>
              <a:t>n: number of features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TransRate</a:t>
            </a:r>
            <a:endParaRPr/>
          </a:p>
        </p:txBody>
      </p:sp>
      <p:pic>
        <p:nvPicPr>
          <p:cNvPr id="187" name="Google Shape;187;p26"/>
          <p:cNvPicPr preferRelativeResize="0"/>
          <p:nvPr/>
        </p:nvPicPr>
        <p:blipFill>
          <a:blip r:embed="rId3">
            <a:alphaModFix/>
          </a:blip>
          <a:stretch>
            <a:fillRect/>
          </a:stretch>
        </p:blipFill>
        <p:spPr>
          <a:xfrm>
            <a:off x="311700" y="1089950"/>
            <a:ext cx="6210559" cy="572700"/>
          </a:xfrm>
          <a:prstGeom prst="rect">
            <a:avLst/>
          </a:prstGeom>
          <a:noFill/>
          <a:ln>
            <a:noFill/>
          </a:ln>
        </p:spPr>
      </p:pic>
      <p:pic>
        <p:nvPicPr>
          <p:cNvPr id="188" name="Google Shape;188;p26"/>
          <p:cNvPicPr preferRelativeResize="0"/>
          <p:nvPr/>
        </p:nvPicPr>
        <p:blipFill>
          <a:blip r:embed="rId4">
            <a:alphaModFix/>
          </a:blip>
          <a:stretch>
            <a:fillRect/>
          </a:stretch>
        </p:blipFill>
        <p:spPr>
          <a:xfrm>
            <a:off x="2483650" y="167400"/>
            <a:ext cx="4038597" cy="749425"/>
          </a:xfrm>
          <a:prstGeom prst="rect">
            <a:avLst/>
          </a:prstGeom>
          <a:noFill/>
          <a:ln>
            <a:noFill/>
          </a:ln>
        </p:spPr>
      </p:pic>
      <p:cxnSp>
        <p:nvCxnSpPr>
          <p:cNvPr id="189" name="Google Shape;189;p26"/>
          <p:cNvCxnSpPr>
            <a:endCxn id="188" idx="2"/>
          </p:cNvCxnSpPr>
          <p:nvPr/>
        </p:nvCxnSpPr>
        <p:spPr>
          <a:xfrm rot="10800000">
            <a:off x="4502949" y="916825"/>
            <a:ext cx="198600" cy="341100"/>
          </a:xfrm>
          <a:prstGeom prst="straightConnector1">
            <a:avLst/>
          </a:prstGeom>
          <a:noFill/>
          <a:ln cap="flat" cmpd="sng" w="19050">
            <a:solidFill>
              <a:srgbClr val="FF0000"/>
            </a:solidFill>
            <a:prstDash val="solid"/>
            <a:round/>
            <a:headEnd len="med" w="med" type="none"/>
            <a:tailEnd len="med" w="med" type="triangle"/>
          </a:ln>
        </p:spPr>
      </p:cxnSp>
      <p:pic>
        <p:nvPicPr>
          <p:cNvPr id="190" name="Google Shape;190;p26"/>
          <p:cNvPicPr preferRelativeResize="0"/>
          <p:nvPr/>
        </p:nvPicPr>
        <p:blipFill>
          <a:blip r:embed="rId5">
            <a:alphaModFix/>
          </a:blip>
          <a:stretch>
            <a:fillRect/>
          </a:stretch>
        </p:blipFill>
        <p:spPr>
          <a:xfrm>
            <a:off x="373075" y="1734875"/>
            <a:ext cx="5329726" cy="3237400"/>
          </a:xfrm>
          <a:prstGeom prst="rect">
            <a:avLst/>
          </a:prstGeom>
          <a:noFill/>
          <a:ln>
            <a:noFill/>
          </a:ln>
        </p:spPr>
      </p:pic>
      <p:pic>
        <p:nvPicPr>
          <p:cNvPr id="191" name="Google Shape;191;p26"/>
          <p:cNvPicPr preferRelativeResize="0"/>
          <p:nvPr/>
        </p:nvPicPr>
        <p:blipFill>
          <a:blip r:embed="rId6">
            <a:alphaModFix/>
          </a:blip>
          <a:stretch>
            <a:fillRect/>
          </a:stretch>
        </p:blipFill>
        <p:spPr>
          <a:xfrm>
            <a:off x="5916301" y="2838025"/>
            <a:ext cx="1618950" cy="269825"/>
          </a:xfrm>
          <a:prstGeom prst="rect">
            <a:avLst/>
          </a:prstGeom>
          <a:noFill/>
          <a:ln>
            <a:noFill/>
          </a:ln>
        </p:spPr>
      </p:pic>
      <p:cxnSp>
        <p:nvCxnSpPr>
          <p:cNvPr id="192" name="Google Shape;192;p26"/>
          <p:cNvCxnSpPr/>
          <p:nvPr/>
        </p:nvCxnSpPr>
        <p:spPr>
          <a:xfrm>
            <a:off x="-12200" y="1648550"/>
            <a:ext cx="9231900" cy="24300"/>
          </a:xfrm>
          <a:prstGeom prst="straightConnector1">
            <a:avLst/>
          </a:prstGeom>
          <a:noFill/>
          <a:ln cap="flat" cmpd="sng" w="9525">
            <a:solidFill>
              <a:schemeClr val="dk2"/>
            </a:solidFill>
            <a:prstDash val="solid"/>
            <a:round/>
            <a:headEnd len="med" w="med" type="none"/>
            <a:tailEnd len="med" w="med" type="none"/>
          </a:ln>
        </p:spPr>
      </p:cxnSp>
      <p:sp>
        <p:nvSpPr>
          <p:cNvPr id="193" name="Google Shape;193;p26"/>
          <p:cNvSpPr/>
          <p:nvPr/>
        </p:nvSpPr>
        <p:spPr>
          <a:xfrm>
            <a:off x="5253000" y="1147100"/>
            <a:ext cx="1269300" cy="4584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6"/>
          <p:cNvPicPr preferRelativeResize="0"/>
          <p:nvPr/>
        </p:nvPicPr>
        <p:blipFill>
          <a:blip r:embed="rId7">
            <a:alphaModFix/>
          </a:blip>
          <a:stretch>
            <a:fillRect/>
          </a:stretch>
        </p:blipFill>
        <p:spPr>
          <a:xfrm>
            <a:off x="5348650" y="1715900"/>
            <a:ext cx="3059226" cy="492575"/>
          </a:xfrm>
          <a:prstGeom prst="rect">
            <a:avLst/>
          </a:prstGeom>
          <a:noFill/>
          <a:ln>
            <a:noFill/>
          </a:ln>
        </p:spPr>
      </p:pic>
      <p:sp>
        <p:nvSpPr>
          <p:cNvPr id="195" name="Google Shape;195;p26"/>
          <p:cNvSpPr/>
          <p:nvPr/>
        </p:nvSpPr>
        <p:spPr>
          <a:xfrm>
            <a:off x="1727300" y="1724375"/>
            <a:ext cx="812700" cy="3855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26"/>
          <p:cNvPicPr preferRelativeResize="0"/>
          <p:nvPr/>
        </p:nvPicPr>
        <p:blipFill>
          <a:blip r:embed="rId8">
            <a:alphaModFix/>
          </a:blip>
          <a:stretch>
            <a:fillRect/>
          </a:stretch>
        </p:blipFill>
        <p:spPr>
          <a:xfrm>
            <a:off x="5861200" y="2261730"/>
            <a:ext cx="1269301" cy="385607"/>
          </a:xfrm>
          <a:prstGeom prst="rect">
            <a:avLst/>
          </a:prstGeom>
          <a:noFill/>
          <a:ln>
            <a:noFill/>
          </a:ln>
        </p:spPr>
      </p:pic>
      <p:sp>
        <p:nvSpPr>
          <p:cNvPr id="197" name="Google Shape;197;p26"/>
          <p:cNvSpPr/>
          <p:nvPr/>
        </p:nvSpPr>
        <p:spPr>
          <a:xfrm>
            <a:off x="373075" y="2127375"/>
            <a:ext cx="3944400" cy="65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1586625" y="2161400"/>
            <a:ext cx="648000" cy="3855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6"/>
          <p:cNvPicPr preferRelativeResize="0"/>
          <p:nvPr/>
        </p:nvPicPr>
        <p:blipFill>
          <a:blip r:embed="rId9">
            <a:alphaModFix/>
          </a:blip>
          <a:stretch>
            <a:fillRect/>
          </a:stretch>
        </p:blipFill>
        <p:spPr>
          <a:xfrm>
            <a:off x="5165475" y="3624000"/>
            <a:ext cx="3839653" cy="1348275"/>
          </a:xfrm>
          <a:prstGeom prst="rect">
            <a:avLst/>
          </a:prstGeom>
          <a:noFill/>
          <a:ln>
            <a:noFill/>
          </a:ln>
        </p:spPr>
      </p:pic>
      <p:sp>
        <p:nvSpPr>
          <p:cNvPr id="200" name="Google Shape;200;p26"/>
          <p:cNvSpPr/>
          <p:nvPr/>
        </p:nvSpPr>
        <p:spPr>
          <a:xfrm>
            <a:off x="373075" y="2875675"/>
            <a:ext cx="5195400" cy="65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a:off x="311700" y="3602225"/>
            <a:ext cx="5195400" cy="749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a:off x="311700" y="4423875"/>
            <a:ext cx="5195400" cy="749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a:off x="1485500" y="2923625"/>
            <a:ext cx="883500" cy="4584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p:nvPr/>
        </p:nvSpPr>
        <p:spPr>
          <a:xfrm>
            <a:off x="1259000" y="4078100"/>
            <a:ext cx="468300" cy="269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1374775" y="3690575"/>
            <a:ext cx="1824600" cy="5727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TransRate: summary</a:t>
            </a:r>
            <a:endParaRPr/>
          </a:p>
        </p:txBody>
      </p:sp>
      <p:sp>
        <p:nvSpPr>
          <p:cNvPr id="211" name="Google Shape;21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27"/>
          <p:cNvPicPr preferRelativeResize="0"/>
          <p:nvPr/>
        </p:nvPicPr>
        <p:blipFill>
          <a:blip r:embed="rId3">
            <a:alphaModFix/>
          </a:blip>
          <a:stretch>
            <a:fillRect/>
          </a:stretch>
        </p:blipFill>
        <p:spPr>
          <a:xfrm>
            <a:off x="702475" y="1309750"/>
            <a:ext cx="6210559" cy="572700"/>
          </a:xfrm>
          <a:prstGeom prst="rect">
            <a:avLst/>
          </a:prstGeom>
          <a:noFill/>
          <a:ln>
            <a:noFill/>
          </a:ln>
        </p:spPr>
      </p:pic>
      <p:pic>
        <p:nvPicPr>
          <p:cNvPr id="213" name="Google Shape;213;p27"/>
          <p:cNvPicPr preferRelativeResize="0"/>
          <p:nvPr/>
        </p:nvPicPr>
        <p:blipFill>
          <a:blip r:embed="rId4">
            <a:alphaModFix/>
          </a:blip>
          <a:stretch>
            <a:fillRect/>
          </a:stretch>
        </p:blipFill>
        <p:spPr>
          <a:xfrm>
            <a:off x="702475" y="2042500"/>
            <a:ext cx="6612226" cy="1110075"/>
          </a:xfrm>
          <a:prstGeom prst="rect">
            <a:avLst/>
          </a:prstGeom>
          <a:noFill/>
          <a:ln>
            <a:noFill/>
          </a:ln>
        </p:spPr>
      </p:pic>
      <p:pic>
        <p:nvPicPr>
          <p:cNvPr id="214" name="Google Shape;214;p27"/>
          <p:cNvPicPr preferRelativeResize="0"/>
          <p:nvPr/>
        </p:nvPicPr>
        <p:blipFill>
          <a:blip r:embed="rId5">
            <a:alphaModFix/>
          </a:blip>
          <a:stretch>
            <a:fillRect/>
          </a:stretch>
        </p:blipFill>
        <p:spPr>
          <a:xfrm>
            <a:off x="636050" y="3312625"/>
            <a:ext cx="3198375" cy="933725"/>
          </a:xfrm>
          <a:prstGeom prst="rect">
            <a:avLst/>
          </a:prstGeom>
          <a:noFill/>
          <a:ln>
            <a:noFill/>
          </a:ln>
        </p:spPr>
      </p:pic>
      <p:pic>
        <p:nvPicPr>
          <p:cNvPr id="215" name="Google Shape;215;p27"/>
          <p:cNvPicPr preferRelativeResize="0"/>
          <p:nvPr/>
        </p:nvPicPr>
        <p:blipFill rotWithShape="1">
          <a:blip r:embed="rId6">
            <a:alphaModFix/>
          </a:blip>
          <a:srcRect b="-25059" l="0" r="0" t="25060"/>
          <a:stretch/>
        </p:blipFill>
        <p:spPr>
          <a:xfrm>
            <a:off x="5418320" y="3494470"/>
            <a:ext cx="3413975" cy="876950"/>
          </a:xfrm>
          <a:prstGeom prst="rect">
            <a:avLst/>
          </a:prstGeom>
          <a:noFill/>
          <a:ln>
            <a:noFill/>
          </a:ln>
        </p:spPr>
      </p:pic>
      <p:cxnSp>
        <p:nvCxnSpPr>
          <p:cNvPr id="216" name="Google Shape;216;p27"/>
          <p:cNvCxnSpPr>
            <a:endCxn id="214" idx="0"/>
          </p:cNvCxnSpPr>
          <p:nvPr/>
        </p:nvCxnSpPr>
        <p:spPr>
          <a:xfrm flipH="1">
            <a:off x="2235237" y="2747725"/>
            <a:ext cx="2136600" cy="564900"/>
          </a:xfrm>
          <a:prstGeom prst="straightConnector1">
            <a:avLst/>
          </a:prstGeom>
          <a:noFill/>
          <a:ln cap="flat" cmpd="sng" w="19050">
            <a:solidFill>
              <a:srgbClr val="FF0000"/>
            </a:solidFill>
            <a:prstDash val="solid"/>
            <a:round/>
            <a:headEnd len="med" w="med" type="none"/>
            <a:tailEnd len="med" w="med" type="triangle"/>
          </a:ln>
        </p:spPr>
      </p:cxnSp>
      <p:cxnSp>
        <p:nvCxnSpPr>
          <p:cNvPr id="217" name="Google Shape;217;p27"/>
          <p:cNvCxnSpPr>
            <a:endCxn id="215" idx="0"/>
          </p:cNvCxnSpPr>
          <p:nvPr/>
        </p:nvCxnSpPr>
        <p:spPr>
          <a:xfrm>
            <a:off x="6154507" y="2759770"/>
            <a:ext cx="970800" cy="7347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311700" y="200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exactly does coding rate measure</a:t>
            </a:r>
            <a:endParaRPr/>
          </a:p>
        </p:txBody>
      </p:sp>
      <p:sp>
        <p:nvSpPr>
          <p:cNvPr id="223" name="Google Shape;223;p28"/>
          <p:cNvSpPr txBox="1"/>
          <p:nvPr>
            <p:ph idx="1" type="body"/>
          </p:nvPr>
        </p:nvSpPr>
        <p:spPr>
          <a:xfrm>
            <a:off x="285050" y="2308525"/>
            <a:ext cx="8639400" cy="26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Log determinant of covariance matrix</a:t>
            </a:r>
            <a:endParaRPr/>
          </a:p>
          <a:p>
            <a:pPr indent="-317500" lvl="1" marL="914400" rtl="0" algn="l">
              <a:spcBef>
                <a:spcPts val="0"/>
              </a:spcBef>
              <a:spcAft>
                <a:spcPts val="0"/>
              </a:spcAft>
              <a:buSzPts val="1400"/>
              <a:buChar char="○"/>
            </a:pPr>
            <a:r>
              <a:rPr lang="en"/>
              <a:t>measure the spreadness of features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max R(Z): f</a:t>
            </a:r>
            <a:r>
              <a:rPr lang="en"/>
              <a:t>eatures for all classes should be as diverse as possible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min R(Z|Y): features given Y should be as compact as possible</a:t>
            </a:r>
            <a:endParaRPr/>
          </a:p>
        </p:txBody>
      </p:sp>
      <p:pic>
        <p:nvPicPr>
          <p:cNvPr id="224" name="Google Shape;224;p28"/>
          <p:cNvPicPr preferRelativeResize="0"/>
          <p:nvPr/>
        </p:nvPicPr>
        <p:blipFill rotWithShape="1">
          <a:blip r:embed="rId3">
            <a:alphaModFix/>
          </a:blip>
          <a:srcRect b="0" l="0" r="2761" t="16957"/>
          <a:stretch/>
        </p:blipFill>
        <p:spPr>
          <a:xfrm>
            <a:off x="370200" y="773125"/>
            <a:ext cx="4844124" cy="767700"/>
          </a:xfrm>
          <a:prstGeom prst="rect">
            <a:avLst/>
          </a:prstGeom>
          <a:noFill/>
          <a:ln>
            <a:noFill/>
          </a:ln>
        </p:spPr>
      </p:pic>
      <p:sp>
        <p:nvSpPr>
          <p:cNvPr id="225" name="Google Shape;225;p28"/>
          <p:cNvSpPr txBox="1"/>
          <p:nvPr/>
        </p:nvSpPr>
        <p:spPr>
          <a:xfrm>
            <a:off x="6215675" y="341925"/>
            <a:ext cx="2928300" cy="13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Determinant of covariance matrix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measure the </a:t>
            </a:r>
            <a:r>
              <a:rPr b="1" lang="en" sz="1600">
                <a:solidFill>
                  <a:schemeClr val="dk1"/>
                </a:solidFill>
              </a:rPr>
              <a:t>spread</a:t>
            </a:r>
            <a:r>
              <a:rPr lang="en" sz="1600">
                <a:solidFill>
                  <a:schemeClr val="dk1"/>
                </a:solidFill>
              </a:rPr>
              <a:t> of a data distribution.</a:t>
            </a:r>
            <a:endParaRPr/>
          </a:p>
        </p:txBody>
      </p:sp>
      <p:sp>
        <p:nvSpPr>
          <p:cNvPr id="226" name="Google Shape;226;p28"/>
          <p:cNvSpPr/>
          <p:nvPr/>
        </p:nvSpPr>
        <p:spPr>
          <a:xfrm>
            <a:off x="4251650" y="773500"/>
            <a:ext cx="706200" cy="5727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28"/>
          <p:cNvPicPr preferRelativeResize="0"/>
          <p:nvPr/>
        </p:nvPicPr>
        <p:blipFill>
          <a:blip r:embed="rId4">
            <a:alphaModFix/>
          </a:blip>
          <a:stretch>
            <a:fillRect/>
          </a:stretch>
        </p:blipFill>
        <p:spPr>
          <a:xfrm>
            <a:off x="370200" y="1443513"/>
            <a:ext cx="4572899" cy="76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311700" y="188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Illustration</a:t>
            </a:r>
            <a:endParaRPr/>
          </a:p>
        </p:txBody>
      </p:sp>
      <p:sp>
        <p:nvSpPr>
          <p:cNvPr id="233" name="Google Shape;233;p29"/>
          <p:cNvSpPr txBox="1"/>
          <p:nvPr>
            <p:ph idx="1" type="body"/>
          </p:nvPr>
        </p:nvSpPr>
        <p:spPr>
          <a:xfrm>
            <a:off x="285050" y="3516925"/>
            <a:ext cx="8639400" cy="142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Log determinant of covariance matrix</a:t>
            </a:r>
            <a:endParaRPr/>
          </a:p>
          <a:p>
            <a:pPr indent="-317500" lvl="1" marL="914400" rtl="0" algn="l">
              <a:spcBef>
                <a:spcPts val="0"/>
              </a:spcBef>
              <a:spcAft>
                <a:spcPts val="0"/>
              </a:spcAft>
              <a:buSzPts val="1400"/>
              <a:buChar char="○"/>
            </a:pPr>
            <a:r>
              <a:rPr lang="en"/>
              <a:t>measure the spreadness of features</a:t>
            </a:r>
            <a:endParaRPr/>
          </a:p>
          <a:p>
            <a:pPr indent="-342900" lvl="0" marL="457200" rtl="0" algn="l">
              <a:spcBef>
                <a:spcPts val="0"/>
              </a:spcBef>
              <a:spcAft>
                <a:spcPts val="0"/>
              </a:spcAft>
              <a:buSzPts val="1800"/>
              <a:buChar char="●"/>
            </a:pPr>
            <a:r>
              <a:rPr lang="en"/>
              <a:t>max R(Z): features for all classes should be as diverse as possible</a:t>
            </a:r>
            <a:endParaRPr/>
          </a:p>
          <a:p>
            <a:pPr indent="-342900" lvl="0" marL="457200" rtl="0" algn="l">
              <a:spcBef>
                <a:spcPts val="0"/>
              </a:spcBef>
              <a:spcAft>
                <a:spcPts val="0"/>
              </a:spcAft>
              <a:buSzPts val="1800"/>
              <a:buChar char="●"/>
            </a:pPr>
            <a:r>
              <a:rPr lang="en"/>
              <a:t>min R(Z|Y): features given Y should be as compact as possible</a:t>
            </a:r>
            <a:endParaRPr/>
          </a:p>
        </p:txBody>
      </p:sp>
      <p:pic>
        <p:nvPicPr>
          <p:cNvPr id="234" name="Google Shape;234;p29"/>
          <p:cNvPicPr preferRelativeResize="0"/>
          <p:nvPr/>
        </p:nvPicPr>
        <p:blipFill>
          <a:blip r:embed="rId3">
            <a:alphaModFix/>
          </a:blip>
          <a:stretch>
            <a:fillRect/>
          </a:stretch>
        </p:blipFill>
        <p:spPr>
          <a:xfrm>
            <a:off x="185150" y="956350"/>
            <a:ext cx="8839200" cy="2365490"/>
          </a:xfrm>
          <a:prstGeom prst="rect">
            <a:avLst/>
          </a:prstGeom>
          <a:noFill/>
          <a:ln>
            <a:noFill/>
          </a:ln>
        </p:spPr>
      </p:pic>
      <p:sp>
        <p:nvSpPr>
          <p:cNvPr id="235" name="Google Shape;235;p29"/>
          <p:cNvSpPr txBox="1"/>
          <p:nvPr/>
        </p:nvSpPr>
        <p:spPr>
          <a:xfrm>
            <a:off x="3077325" y="244225"/>
            <a:ext cx="3480300" cy="3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Axes: two dimension of features</a:t>
            </a:r>
            <a:endParaRPr/>
          </a:p>
          <a:p>
            <a:pPr indent="0" lvl="0" marL="0" rtl="0" algn="l">
              <a:spcBef>
                <a:spcPts val="0"/>
              </a:spcBef>
              <a:spcAft>
                <a:spcPts val="0"/>
              </a:spcAft>
              <a:buNone/>
            </a:pPr>
            <a:r>
              <a:rPr lang="en"/>
              <a:t>Color: classes</a:t>
            </a:r>
            <a:endParaRPr/>
          </a:p>
        </p:txBody>
      </p:sp>
      <p:pic>
        <p:nvPicPr>
          <p:cNvPr id="236" name="Google Shape;236;p29"/>
          <p:cNvPicPr preferRelativeResize="0"/>
          <p:nvPr/>
        </p:nvPicPr>
        <p:blipFill>
          <a:blip r:embed="rId4">
            <a:alphaModFix/>
          </a:blip>
          <a:stretch>
            <a:fillRect/>
          </a:stretch>
        </p:blipFill>
        <p:spPr>
          <a:xfrm>
            <a:off x="5993050" y="142475"/>
            <a:ext cx="3031300" cy="50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t>
            </a:r>
            <a:endParaRPr/>
          </a:p>
        </p:txBody>
      </p:sp>
      <p:sp>
        <p:nvSpPr>
          <p:cNvPr id="242" name="Google Shape;24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Fullfine tuning</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Metric: correlation between the fine-tune test acc and the Transferability measures</a:t>
            </a:r>
            <a:endParaRPr/>
          </a:p>
          <a:p>
            <a:pPr indent="-317500" lvl="1" marL="914400" rtl="0" algn="l">
              <a:spcBef>
                <a:spcPts val="0"/>
              </a:spcBef>
              <a:spcAft>
                <a:spcPts val="0"/>
              </a:spcAft>
              <a:buSzPts val="1400"/>
              <a:buChar char="○"/>
            </a:pPr>
            <a:r>
              <a:rPr lang="en"/>
              <a:t>Pearson correlation coefficient</a:t>
            </a:r>
            <a:endParaRPr/>
          </a:p>
          <a:p>
            <a:pPr indent="-317500" lvl="1" marL="914400" rtl="0" algn="l">
              <a:spcBef>
                <a:spcPts val="0"/>
              </a:spcBef>
              <a:spcAft>
                <a:spcPts val="0"/>
              </a:spcAft>
              <a:buSzPts val="1400"/>
              <a:buChar char="○"/>
            </a:pPr>
            <a:r>
              <a:rPr lang="en"/>
              <a:t>Kendall’s τ and its variant</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311700" y="140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 Selection</a:t>
            </a:r>
            <a:endParaRPr/>
          </a:p>
        </p:txBody>
      </p:sp>
      <p:sp>
        <p:nvSpPr>
          <p:cNvPr id="248" name="Google Shape;248;p31"/>
          <p:cNvSpPr txBox="1"/>
          <p:nvPr>
            <p:ph idx="1" type="body"/>
          </p:nvPr>
        </p:nvSpPr>
        <p:spPr>
          <a:xfrm>
            <a:off x="7285575" y="140500"/>
            <a:ext cx="1744800" cy="475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Potential p</a:t>
            </a:r>
            <a:r>
              <a:rPr lang="en" sz="1100"/>
              <a:t>itfalls in this figure: </a:t>
            </a:r>
            <a:endParaRPr sz="1100"/>
          </a:p>
          <a:p>
            <a:pPr indent="-298450" lvl="0" marL="457200" rtl="0" algn="l">
              <a:spcBef>
                <a:spcPts val="1200"/>
              </a:spcBef>
              <a:spcAft>
                <a:spcPts val="0"/>
              </a:spcAft>
              <a:buSzPts val="1100"/>
              <a:buChar char="●"/>
            </a:pPr>
            <a:r>
              <a:rPr lang="en" sz="1100"/>
              <a:t>ranking is more important than correlation</a:t>
            </a:r>
            <a:endParaRPr sz="1100"/>
          </a:p>
          <a:p>
            <a:pPr indent="-298450" lvl="0" marL="457200" rtl="0" algn="l">
              <a:spcBef>
                <a:spcPts val="0"/>
              </a:spcBef>
              <a:spcAft>
                <a:spcPts val="0"/>
              </a:spcAft>
              <a:buSzPts val="1100"/>
              <a:buChar char="●"/>
            </a:pPr>
            <a:r>
              <a:rPr lang="en" sz="1100"/>
              <a:t>it seems ranking is similar for multiple methods</a:t>
            </a:r>
            <a:endParaRPr sz="1100"/>
          </a:p>
          <a:p>
            <a:pPr indent="-298450" lvl="0" marL="457200" rtl="0" algn="l">
              <a:spcBef>
                <a:spcPts val="0"/>
              </a:spcBef>
              <a:spcAft>
                <a:spcPts val="0"/>
              </a:spcAft>
              <a:buSzPts val="1100"/>
              <a:buChar char="●"/>
            </a:pPr>
            <a:r>
              <a:rPr lang="en" sz="1100"/>
              <a:t>if we rescale other methods’ scores, the correlation score will change </a:t>
            </a:r>
            <a:endParaRPr sz="1100"/>
          </a:p>
        </p:txBody>
      </p:sp>
      <p:pic>
        <p:nvPicPr>
          <p:cNvPr id="249" name="Google Shape;249;p31"/>
          <p:cNvPicPr preferRelativeResize="0"/>
          <p:nvPr/>
        </p:nvPicPr>
        <p:blipFill>
          <a:blip r:embed="rId3">
            <a:alphaModFix/>
          </a:blip>
          <a:stretch>
            <a:fillRect/>
          </a:stretch>
        </p:blipFill>
        <p:spPr>
          <a:xfrm>
            <a:off x="82300" y="844850"/>
            <a:ext cx="7277431" cy="3281900"/>
          </a:xfrm>
          <a:prstGeom prst="rect">
            <a:avLst/>
          </a:prstGeom>
          <a:noFill/>
          <a:ln>
            <a:noFill/>
          </a:ln>
        </p:spPr>
      </p:pic>
      <p:sp>
        <p:nvSpPr>
          <p:cNvPr id="250" name="Google Shape;250;p31"/>
          <p:cNvSpPr/>
          <p:nvPr/>
        </p:nvSpPr>
        <p:spPr>
          <a:xfrm>
            <a:off x="6506725" y="1839150"/>
            <a:ext cx="573000" cy="106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a:off x="1353113" y="3851650"/>
            <a:ext cx="4735800" cy="27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txBox="1"/>
          <p:nvPr/>
        </p:nvSpPr>
        <p:spPr>
          <a:xfrm>
            <a:off x="113100" y="4507975"/>
            <a:ext cx="41787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 axis: test acc</a:t>
            </a:r>
            <a:endParaRPr/>
          </a:p>
          <a:p>
            <a:pPr indent="0" lvl="0" marL="0" rtl="0" algn="l">
              <a:spcBef>
                <a:spcPts val="0"/>
              </a:spcBef>
              <a:spcAft>
                <a:spcPts val="0"/>
              </a:spcAft>
              <a:buNone/>
            </a:pPr>
            <a:r>
              <a:rPr lang="en"/>
              <a:t>y axis: different transferability score</a:t>
            </a:r>
            <a:endParaRPr/>
          </a:p>
        </p:txBody>
      </p:sp>
      <p:sp>
        <p:nvSpPr>
          <p:cNvPr id="253" name="Google Shape;253;p31"/>
          <p:cNvSpPr txBox="1"/>
          <p:nvPr/>
        </p:nvSpPr>
        <p:spPr>
          <a:xfrm>
            <a:off x="3312475" y="4440925"/>
            <a:ext cx="220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ResNet 18</a:t>
            </a:r>
            <a:endParaRPr/>
          </a:p>
        </p:txBody>
      </p:sp>
      <p:sp>
        <p:nvSpPr>
          <p:cNvPr id="254" name="Google Shape;254;p31"/>
          <p:cNvSpPr/>
          <p:nvPr/>
        </p:nvSpPr>
        <p:spPr>
          <a:xfrm>
            <a:off x="6506725" y="3283725"/>
            <a:ext cx="663600" cy="106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113100" y="2354350"/>
            <a:ext cx="7123200" cy="1451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pic>
        <p:nvPicPr>
          <p:cNvPr id="61" name="Google Shape;61;p14"/>
          <p:cNvPicPr preferRelativeResize="0"/>
          <p:nvPr/>
        </p:nvPicPr>
        <p:blipFill>
          <a:blip r:embed="rId3">
            <a:alphaModFix/>
          </a:blip>
          <a:stretch>
            <a:fillRect/>
          </a:stretch>
        </p:blipFill>
        <p:spPr>
          <a:xfrm>
            <a:off x="120550" y="1782812"/>
            <a:ext cx="5235599" cy="3011475"/>
          </a:xfrm>
          <a:prstGeom prst="rect">
            <a:avLst/>
          </a:prstGeom>
          <a:noFill/>
          <a:ln>
            <a:noFill/>
          </a:ln>
        </p:spPr>
      </p:pic>
      <p:pic>
        <p:nvPicPr>
          <p:cNvPr id="62" name="Google Shape;62;p14"/>
          <p:cNvPicPr preferRelativeResize="0"/>
          <p:nvPr/>
        </p:nvPicPr>
        <p:blipFill>
          <a:blip r:embed="rId4">
            <a:alphaModFix/>
          </a:blip>
          <a:stretch>
            <a:fillRect/>
          </a:stretch>
        </p:blipFill>
        <p:spPr>
          <a:xfrm>
            <a:off x="7116262" y="950837"/>
            <a:ext cx="910326" cy="909474"/>
          </a:xfrm>
          <a:prstGeom prst="rect">
            <a:avLst/>
          </a:prstGeom>
          <a:noFill/>
          <a:ln>
            <a:noFill/>
          </a:ln>
        </p:spPr>
      </p:pic>
      <p:sp>
        <p:nvSpPr>
          <p:cNvPr id="63" name="Google Shape;63;p14"/>
          <p:cNvSpPr txBox="1"/>
          <p:nvPr/>
        </p:nvSpPr>
        <p:spPr>
          <a:xfrm>
            <a:off x="3907250" y="1259913"/>
            <a:ext cx="1174500" cy="2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pretrained model zoo</a:t>
            </a:r>
            <a:endParaRPr/>
          </a:p>
        </p:txBody>
      </p:sp>
      <p:sp>
        <p:nvSpPr>
          <p:cNvPr id="64" name="Google Shape;64;p14"/>
          <p:cNvSpPr txBox="1"/>
          <p:nvPr/>
        </p:nvSpPr>
        <p:spPr>
          <a:xfrm>
            <a:off x="6419875" y="522550"/>
            <a:ext cx="2303100" cy="2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downstream data</a:t>
            </a:r>
            <a:endParaRPr/>
          </a:p>
        </p:txBody>
      </p:sp>
      <p:pic>
        <p:nvPicPr>
          <p:cNvPr id="65" name="Google Shape;65;p14"/>
          <p:cNvPicPr preferRelativeResize="0"/>
          <p:nvPr/>
        </p:nvPicPr>
        <p:blipFill>
          <a:blip r:embed="rId5">
            <a:alphaModFix/>
          </a:blip>
          <a:stretch>
            <a:fillRect/>
          </a:stretch>
        </p:blipFill>
        <p:spPr>
          <a:xfrm>
            <a:off x="6938274" y="3022228"/>
            <a:ext cx="1266300" cy="1190325"/>
          </a:xfrm>
          <a:prstGeom prst="rect">
            <a:avLst/>
          </a:prstGeom>
          <a:noFill/>
          <a:ln>
            <a:noFill/>
          </a:ln>
        </p:spPr>
      </p:pic>
      <p:sp>
        <p:nvSpPr>
          <p:cNvPr id="66" name="Google Shape;66;p14"/>
          <p:cNvSpPr txBox="1"/>
          <p:nvPr/>
        </p:nvSpPr>
        <p:spPr>
          <a:xfrm>
            <a:off x="6674725" y="2142975"/>
            <a:ext cx="17934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which model to finetune?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architecture selection</a:t>
            </a:r>
            <a:endParaRPr/>
          </a:p>
        </p:txBody>
      </p:sp>
      <p:sp>
        <p:nvSpPr>
          <p:cNvPr id="261" name="Google Shape;261;p32"/>
          <p:cNvSpPr txBox="1"/>
          <p:nvPr>
            <p:ph idx="1" type="body"/>
          </p:nvPr>
        </p:nvSpPr>
        <p:spPr>
          <a:xfrm>
            <a:off x="311700" y="3636500"/>
            <a:ext cx="8520600" cy="117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Potential pitfalls in this figure: </a:t>
            </a:r>
            <a:endParaRPr sz="1400"/>
          </a:p>
          <a:p>
            <a:pPr indent="-317500" lvl="0" marL="457200" rtl="0" algn="l">
              <a:spcBef>
                <a:spcPts val="1200"/>
              </a:spcBef>
              <a:spcAft>
                <a:spcPts val="0"/>
              </a:spcAft>
              <a:buSzPts val="1400"/>
              <a:buChar char="●"/>
            </a:pPr>
            <a:r>
              <a:rPr lang="en" sz="1400"/>
              <a:t>Model parameter is a better score</a:t>
            </a:r>
            <a:endParaRPr sz="1400"/>
          </a:p>
        </p:txBody>
      </p:sp>
      <p:pic>
        <p:nvPicPr>
          <p:cNvPr id="262" name="Google Shape;262;p32"/>
          <p:cNvPicPr preferRelativeResize="0"/>
          <p:nvPr/>
        </p:nvPicPr>
        <p:blipFill>
          <a:blip r:embed="rId3">
            <a:alphaModFix/>
          </a:blip>
          <a:stretch>
            <a:fillRect/>
          </a:stretch>
        </p:blipFill>
        <p:spPr>
          <a:xfrm>
            <a:off x="0" y="1152463"/>
            <a:ext cx="9144001" cy="2349275"/>
          </a:xfrm>
          <a:prstGeom prst="rect">
            <a:avLst/>
          </a:prstGeom>
          <a:noFill/>
          <a:ln>
            <a:noFill/>
          </a:ln>
        </p:spPr>
      </p:pic>
      <p:sp>
        <p:nvSpPr>
          <p:cNvPr id="263" name="Google Shape;263;p32"/>
          <p:cNvSpPr txBox="1"/>
          <p:nvPr/>
        </p:nvSpPr>
        <p:spPr>
          <a:xfrm>
            <a:off x="5227975" y="274900"/>
            <a:ext cx="28230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ImageNet -&gt; Cifar100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311700" y="255725"/>
            <a:ext cx="267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Layer Selection</a:t>
            </a:r>
            <a:endParaRPr/>
          </a:p>
        </p:txBody>
      </p:sp>
      <p:sp>
        <p:nvSpPr>
          <p:cNvPr id="269" name="Google Shape;269;p33"/>
          <p:cNvSpPr txBox="1"/>
          <p:nvPr>
            <p:ph idx="1" type="body"/>
          </p:nvPr>
        </p:nvSpPr>
        <p:spPr>
          <a:xfrm>
            <a:off x="6289700" y="1089700"/>
            <a:ext cx="2542500" cy="3479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T</a:t>
            </a:r>
            <a:r>
              <a:rPr lang="en" sz="1500"/>
              <a:t>ransferability is estimated with features extracted by the first K-th layer.</a:t>
            </a:r>
            <a:endParaRPr sz="1500"/>
          </a:p>
          <a:p>
            <a:pPr indent="0" lvl="0" marL="0" rtl="0" algn="l">
              <a:spcBef>
                <a:spcPts val="1200"/>
              </a:spcBef>
              <a:spcAft>
                <a:spcPts val="0"/>
              </a:spcAft>
              <a:buNone/>
            </a:pPr>
            <a:r>
              <a:t/>
            </a:r>
            <a:endParaRPr sz="1500"/>
          </a:p>
          <a:p>
            <a:pPr indent="-323850" lvl="0" marL="457200" rtl="0" algn="l">
              <a:spcBef>
                <a:spcPts val="1200"/>
              </a:spcBef>
              <a:spcAft>
                <a:spcPts val="0"/>
              </a:spcAft>
              <a:buSzPts val="1500"/>
              <a:buChar char="●"/>
            </a:pPr>
            <a:r>
              <a:rPr lang="en" sz="1500"/>
              <a:t>When K is not the last layer, use average pooling function on the features</a:t>
            </a:r>
            <a:endParaRPr sz="1500"/>
          </a:p>
        </p:txBody>
      </p:sp>
      <p:pic>
        <p:nvPicPr>
          <p:cNvPr id="270" name="Google Shape;270;p33"/>
          <p:cNvPicPr preferRelativeResize="0"/>
          <p:nvPr/>
        </p:nvPicPr>
        <p:blipFill>
          <a:blip r:embed="rId3">
            <a:alphaModFix/>
          </a:blip>
          <a:stretch>
            <a:fillRect/>
          </a:stretch>
        </p:blipFill>
        <p:spPr>
          <a:xfrm>
            <a:off x="64775" y="930250"/>
            <a:ext cx="6058199" cy="3747925"/>
          </a:xfrm>
          <a:prstGeom prst="rect">
            <a:avLst/>
          </a:prstGeom>
          <a:noFill/>
          <a:ln cap="flat" cmpd="sng" w="9525">
            <a:solidFill>
              <a:schemeClr val="lt1"/>
            </a:solidFill>
            <a:prstDash val="solid"/>
            <a:round/>
            <a:headEnd len="sm" w="sm" type="none"/>
            <a:tailEnd len="sm" w="sm" type="none"/>
          </a:ln>
        </p:spPr>
      </p:pic>
      <p:sp>
        <p:nvSpPr>
          <p:cNvPr id="271" name="Google Shape;271;p33"/>
          <p:cNvSpPr txBox="1"/>
          <p:nvPr/>
        </p:nvSpPr>
        <p:spPr>
          <a:xfrm>
            <a:off x="3491350" y="184350"/>
            <a:ext cx="523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ResNet-18(SVHN) Candidates (9, 11, 13, 15, 17, 19)</a:t>
            </a:r>
            <a:endParaRPr/>
          </a:p>
          <a:p>
            <a:pPr indent="0" lvl="0" marL="0" rtl="0" algn="l">
              <a:spcBef>
                <a:spcPts val="0"/>
              </a:spcBef>
              <a:spcAft>
                <a:spcPts val="0"/>
              </a:spcAft>
              <a:buNone/>
            </a:pPr>
            <a:r>
              <a:rPr lang="en"/>
              <a:t>ResNet-20 (Birdsnap) Candidates (11, 13, 15, 17)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about this paper</a:t>
            </a:r>
            <a:endParaRPr/>
          </a:p>
        </p:txBody>
      </p:sp>
      <p:sp>
        <p:nvSpPr>
          <p:cNvPr id="277" name="Google Shape;277;p34"/>
          <p:cNvSpPr txBox="1"/>
          <p:nvPr>
            <p:ph idx="1" type="body"/>
          </p:nvPr>
        </p:nvSpPr>
        <p:spPr>
          <a:xfrm>
            <a:off x="311700" y="1125175"/>
            <a:ext cx="8520600" cy="972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Tradeoff </a:t>
            </a:r>
            <a:r>
              <a:rPr lang="en"/>
              <a:t>between</a:t>
            </a:r>
            <a:r>
              <a:rPr lang="en"/>
              <a:t> two terms: which is more important and why?</a:t>
            </a:r>
            <a:endParaRPr/>
          </a:p>
          <a:p>
            <a:pPr indent="-342900" lvl="0" marL="457200" rtl="0" algn="l">
              <a:spcBef>
                <a:spcPts val="0"/>
              </a:spcBef>
              <a:spcAft>
                <a:spcPts val="0"/>
              </a:spcAft>
              <a:buSzPts val="1800"/>
              <a:buChar char="●"/>
            </a:pPr>
            <a:r>
              <a:rPr lang="en"/>
              <a:t>What are the </a:t>
            </a:r>
            <a:r>
              <a:rPr lang="en"/>
              <a:t>fundamental</a:t>
            </a:r>
            <a:r>
              <a:rPr lang="en"/>
              <a:t> reasons for negative transferring?</a:t>
            </a:r>
            <a:endParaRPr/>
          </a:p>
        </p:txBody>
      </p:sp>
      <p:sp>
        <p:nvSpPr>
          <p:cNvPr id="278" name="Google Shape;278;p34"/>
          <p:cNvSpPr txBox="1"/>
          <p:nvPr/>
        </p:nvSpPr>
        <p:spPr>
          <a:xfrm>
            <a:off x="165900" y="4591775"/>
            <a:ext cx="61539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[1] Shai Ben-David, etc. “</a:t>
            </a:r>
            <a:r>
              <a:rPr lang="en" sz="1100">
                <a:solidFill>
                  <a:schemeClr val="dk1"/>
                </a:solidFill>
              </a:rPr>
              <a:t>A theory of learning from different domains”, Machine Learning, 2010</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[2] Overcoming negative transfer: A survey, TAI, 2020</a:t>
            </a:r>
            <a:endParaRPr sz="1100">
              <a:solidFill>
                <a:schemeClr val="dk1"/>
              </a:solidFill>
            </a:endParaRPr>
          </a:p>
        </p:txBody>
      </p:sp>
      <p:pic>
        <p:nvPicPr>
          <p:cNvPr id="279" name="Google Shape;279;p34"/>
          <p:cNvPicPr preferRelativeResize="0"/>
          <p:nvPr/>
        </p:nvPicPr>
        <p:blipFill>
          <a:blip r:embed="rId3">
            <a:alphaModFix/>
          </a:blip>
          <a:stretch>
            <a:fillRect/>
          </a:stretch>
        </p:blipFill>
        <p:spPr>
          <a:xfrm>
            <a:off x="2343163" y="2060625"/>
            <a:ext cx="4694375" cy="628525"/>
          </a:xfrm>
          <a:prstGeom prst="rect">
            <a:avLst/>
          </a:prstGeom>
          <a:noFill/>
          <a:ln>
            <a:noFill/>
          </a:ln>
        </p:spPr>
      </p:pic>
      <p:sp>
        <p:nvSpPr>
          <p:cNvPr id="280" name="Google Shape;280;p34"/>
          <p:cNvSpPr/>
          <p:nvPr/>
        </p:nvSpPr>
        <p:spPr>
          <a:xfrm>
            <a:off x="2519375" y="2204925"/>
            <a:ext cx="650400" cy="3669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4"/>
          <p:cNvSpPr/>
          <p:nvPr/>
        </p:nvSpPr>
        <p:spPr>
          <a:xfrm>
            <a:off x="3491100" y="2204925"/>
            <a:ext cx="650400" cy="3669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4"/>
          <p:cNvSpPr txBox="1"/>
          <p:nvPr/>
        </p:nvSpPr>
        <p:spPr>
          <a:xfrm>
            <a:off x="948600" y="2880350"/>
            <a:ext cx="2285100" cy="6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expected error for source and target domain</a:t>
            </a:r>
            <a:endParaRPr/>
          </a:p>
        </p:txBody>
      </p:sp>
      <p:sp>
        <p:nvSpPr>
          <p:cNvPr id="283" name="Google Shape;283;p34"/>
          <p:cNvSpPr/>
          <p:nvPr/>
        </p:nvSpPr>
        <p:spPr>
          <a:xfrm>
            <a:off x="4408200" y="2060625"/>
            <a:ext cx="1911600" cy="673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4"/>
          <p:cNvSpPr txBox="1"/>
          <p:nvPr/>
        </p:nvSpPr>
        <p:spPr>
          <a:xfrm>
            <a:off x="4498975" y="2980500"/>
            <a:ext cx="15567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domain divergence</a:t>
            </a:r>
            <a:endParaRPr/>
          </a:p>
        </p:txBody>
      </p:sp>
      <p:sp>
        <p:nvSpPr>
          <p:cNvPr id="285" name="Google Shape;285;p34"/>
          <p:cNvSpPr/>
          <p:nvPr/>
        </p:nvSpPr>
        <p:spPr>
          <a:xfrm>
            <a:off x="6547525" y="2204925"/>
            <a:ext cx="327600" cy="4461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4"/>
          <p:cNvSpPr txBox="1"/>
          <p:nvPr/>
        </p:nvSpPr>
        <p:spPr>
          <a:xfrm>
            <a:off x="6583675" y="2771125"/>
            <a:ext cx="1201800" cy="9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problem specific constant</a:t>
            </a:r>
            <a:endParaRPr/>
          </a:p>
        </p:txBody>
      </p:sp>
      <p:sp>
        <p:nvSpPr>
          <p:cNvPr id="287" name="Google Shape;287;p34"/>
          <p:cNvSpPr txBox="1"/>
          <p:nvPr/>
        </p:nvSpPr>
        <p:spPr>
          <a:xfrm>
            <a:off x="566250" y="3636013"/>
            <a:ext cx="7701600" cy="873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Domain divergence.</a:t>
            </a:r>
            <a:endParaRPr/>
          </a:p>
          <a:p>
            <a:pPr indent="-317500" lvl="0" marL="457200" rtl="0" algn="l">
              <a:spcBef>
                <a:spcPts val="0"/>
              </a:spcBef>
              <a:spcAft>
                <a:spcPts val="0"/>
              </a:spcAft>
              <a:buSzPts val="1400"/>
              <a:buChar char="●"/>
            </a:pPr>
            <a:r>
              <a:rPr lang="en"/>
              <a:t>Transfer algorithm</a:t>
            </a:r>
            <a:endParaRPr/>
          </a:p>
          <a:p>
            <a:pPr indent="-317500" lvl="0" marL="457200" rtl="0" algn="l">
              <a:spcBef>
                <a:spcPts val="0"/>
              </a:spcBef>
              <a:spcAft>
                <a:spcPts val="0"/>
              </a:spcAft>
              <a:buSzPts val="1400"/>
              <a:buChar char="●"/>
            </a:pPr>
            <a:r>
              <a:rPr lang="en"/>
              <a:t>S</a:t>
            </a:r>
            <a:r>
              <a:rPr lang="en"/>
              <a:t>ource</a:t>
            </a:r>
            <a:r>
              <a:rPr lang="en"/>
              <a:t> data quality/ model quality</a:t>
            </a:r>
            <a:endParaRPr/>
          </a:p>
          <a:p>
            <a:pPr indent="-317500" lvl="0" marL="457200" rtl="0" algn="l">
              <a:spcBef>
                <a:spcPts val="0"/>
              </a:spcBef>
              <a:spcAft>
                <a:spcPts val="0"/>
              </a:spcAft>
              <a:buSzPts val="1400"/>
              <a:buChar char="●"/>
            </a:pPr>
            <a:r>
              <a:rPr lang="en"/>
              <a:t>Target data quality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Potential ideas</a:t>
            </a:r>
            <a:endParaRPr/>
          </a:p>
        </p:txBody>
      </p:sp>
      <p:sp>
        <p:nvSpPr>
          <p:cNvPr id="293" name="Google Shape;293;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These metrics focus on finding the best model. Can we find multiple models, merge them and then finetune? How to merge model to achieve good transferability?</a:t>
            </a:r>
            <a:endParaRPr/>
          </a:p>
          <a:p>
            <a:pPr indent="-342900" lvl="0" marL="457200" rtl="0" algn="l">
              <a:spcBef>
                <a:spcPts val="0"/>
              </a:spcBef>
              <a:spcAft>
                <a:spcPts val="0"/>
              </a:spcAft>
              <a:buSzPts val="1800"/>
              <a:buChar char="●"/>
            </a:pPr>
            <a:r>
              <a:rPr lang="en"/>
              <a:t>Can we leverage Transformer’s internal mechanism to </a:t>
            </a:r>
            <a:r>
              <a:rPr lang="en"/>
              <a:t>provide better transferability measure?</a:t>
            </a:r>
            <a:endParaRPr/>
          </a:p>
          <a:p>
            <a:pPr indent="-342900" lvl="0" marL="457200" rtl="0" algn="l">
              <a:spcBef>
                <a:spcPts val="0"/>
              </a:spcBef>
              <a:spcAft>
                <a:spcPts val="0"/>
              </a:spcAft>
              <a:buSzPts val="1800"/>
              <a:buChar char="●"/>
            </a:pPr>
            <a:r>
              <a:rPr lang="en"/>
              <a:t>Previous papers assume the best way for transfer learning is linear probing or finetune the last few blocks, which have been shown that they underperform PETL for ViT. If we know we will use PETL, can we provide better estimate?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Measure source and target data similarity</a:t>
            </a:r>
            <a:endParaRPr/>
          </a:p>
          <a:p>
            <a:pPr indent="-317500" lvl="1" marL="914400" rtl="0" algn="l">
              <a:spcBef>
                <a:spcPts val="0"/>
              </a:spcBef>
              <a:spcAft>
                <a:spcPts val="0"/>
              </a:spcAft>
              <a:buSzPts val="1400"/>
              <a:buChar char="○"/>
            </a:pPr>
            <a:r>
              <a:rPr lang="en"/>
              <a:t>Taskonomy, CVPR18</a:t>
            </a:r>
            <a:endParaRPr/>
          </a:p>
          <a:p>
            <a:pPr indent="-317500" lvl="1" marL="914400" rtl="0" algn="l">
              <a:spcBef>
                <a:spcPts val="0"/>
              </a:spcBef>
              <a:spcAft>
                <a:spcPts val="0"/>
              </a:spcAft>
              <a:buSzPts val="1400"/>
              <a:buChar char="○"/>
            </a:pPr>
            <a:r>
              <a:rPr lang="en"/>
              <a:t>Task2Vec, CVPR19</a:t>
            </a:r>
            <a:endParaRPr/>
          </a:p>
          <a:p>
            <a:pPr indent="-317500" lvl="1" marL="914400" rtl="0" algn="l">
              <a:spcBef>
                <a:spcPts val="0"/>
              </a:spcBef>
              <a:spcAft>
                <a:spcPts val="0"/>
              </a:spcAft>
              <a:buSzPts val="1400"/>
              <a:buChar char="○"/>
            </a:pPr>
            <a:r>
              <a:rPr lang="en"/>
              <a:t>Drawbacks:</a:t>
            </a:r>
            <a:endParaRPr/>
          </a:p>
          <a:p>
            <a:pPr indent="-317500" lvl="2" marL="1371600" rtl="0" algn="l">
              <a:spcBef>
                <a:spcPts val="0"/>
              </a:spcBef>
              <a:spcAft>
                <a:spcPts val="0"/>
              </a:spcAft>
              <a:buSzPts val="1400"/>
              <a:buChar char="■"/>
            </a:pPr>
            <a:r>
              <a:rPr lang="en"/>
              <a:t>access to source data</a:t>
            </a:r>
            <a:endParaRPr/>
          </a:p>
          <a:p>
            <a:pPr indent="-317500" lvl="2" marL="1371600" rtl="0" algn="l">
              <a:spcBef>
                <a:spcPts val="0"/>
              </a:spcBef>
              <a:spcAft>
                <a:spcPts val="0"/>
              </a:spcAft>
              <a:buSzPts val="1400"/>
              <a:buChar char="■"/>
            </a:pPr>
            <a:r>
              <a:rPr lang="en"/>
              <a:t>training on target data</a:t>
            </a:r>
            <a:endParaRPr/>
          </a:p>
          <a:p>
            <a:pPr indent="-342900" lvl="0" marL="457200" rtl="0" algn="l">
              <a:spcBef>
                <a:spcPts val="0"/>
              </a:spcBef>
              <a:spcAft>
                <a:spcPts val="0"/>
              </a:spcAft>
              <a:buSzPts val="1800"/>
              <a:buChar char="●"/>
            </a:pPr>
            <a:r>
              <a:rPr lang="en"/>
              <a:t>Computationally efficient transferability measures</a:t>
            </a:r>
            <a:endParaRPr/>
          </a:p>
          <a:p>
            <a:pPr indent="-317500" lvl="1" marL="914400" rtl="0" algn="l">
              <a:spcBef>
                <a:spcPts val="0"/>
              </a:spcBef>
              <a:spcAft>
                <a:spcPts val="0"/>
              </a:spcAft>
              <a:buSzPts val="1400"/>
              <a:buChar char="○"/>
            </a:pPr>
            <a:r>
              <a:rPr lang="en"/>
              <a:t>No source data access</a:t>
            </a:r>
            <a:endParaRPr/>
          </a:p>
          <a:p>
            <a:pPr indent="-317500" lvl="1" marL="914400" rtl="0" algn="l">
              <a:spcBef>
                <a:spcPts val="0"/>
              </a:spcBef>
              <a:spcAft>
                <a:spcPts val="0"/>
              </a:spcAft>
              <a:buSzPts val="1400"/>
              <a:buChar char="○"/>
            </a:pPr>
            <a:r>
              <a:rPr lang="en"/>
              <a:t>No </a:t>
            </a:r>
            <a:r>
              <a:rPr lang="en"/>
              <a:t>training</a:t>
            </a:r>
            <a:r>
              <a:rPr lang="en"/>
              <a:t> on target data</a:t>
            </a:r>
            <a:endParaRPr/>
          </a:p>
          <a:p>
            <a:pPr indent="-317500" lvl="1" marL="914400" rtl="0" algn="l">
              <a:spcBef>
                <a:spcPts val="0"/>
              </a:spcBef>
              <a:spcAft>
                <a:spcPts val="0"/>
              </a:spcAft>
              <a:buSzPts val="1400"/>
              <a:buChar char="○"/>
            </a:pPr>
            <a:r>
              <a:rPr lang="en"/>
              <a:t>Limited optimization effort</a:t>
            </a:r>
            <a:endParaRPr/>
          </a:p>
          <a:p>
            <a:pPr indent="0" lvl="0" marL="0" rtl="0" algn="l">
              <a:spcBef>
                <a:spcPts val="1200"/>
              </a:spcBef>
              <a:spcAft>
                <a:spcPts val="1200"/>
              </a:spcAft>
              <a:buNone/>
            </a:pPr>
            <a:r>
              <a:t/>
            </a:r>
            <a:endParaRPr/>
          </a:p>
        </p:txBody>
      </p:sp>
      <p:pic>
        <p:nvPicPr>
          <p:cNvPr id="73" name="Google Shape;73;p15"/>
          <p:cNvPicPr preferRelativeResize="0"/>
          <p:nvPr/>
        </p:nvPicPr>
        <p:blipFill>
          <a:blip r:embed="rId3">
            <a:alphaModFix/>
          </a:blip>
          <a:stretch>
            <a:fillRect/>
          </a:stretch>
        </p:blipFill>
        <p:spPr>
          <a:xfrm>
            <a:off x="5341932" y="445026"/>
            <a:ext cx="1533051" cy="1544400"/>
          </a:xfrm>
          <a:prstGeom prst="rect">
            <a:avLst/>
          </a:prstGeom>
          <a:noFill/>
          <a:ln>
            <a:noFill/>
          </a:ln>
        </p:spPr>
      </p:pic>
      <p:pic>
        <p:nvPicPr>
          <p:cNvPr id="74" name="Google Shape;74;p15"/>
          <p:cNvPicPr preferRelativeResize="0"/>
          <p:nvPr/>
        </p:nvPicPr>
        <p:blipFill>
          <a:blip r:embed="rId4">
            <a:alphaModFix/>
          </a:blip>
          <a:stretch>
            <a:fillRect/>
          </a:stretch>
        </p:blipFill>
        <p:spPr>
          <a:xfrm>
            <a:off x="7324167" y="407826"/>
            <a:ext cx="1571848" cy="1473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LEEP: Log Expected Empirical Prediction, ICML20</a:t>
            </a:r>
            <a:endParaRPr/>
          </a:p>
          <a:p>
            <a:pPr indent="0" lvl="0" marL="0" rtl="0" algn="l">
              <a:spcBef>
                <a:spcPts val="1200"/>
              </a:spcBef>
              <a:spcAft>
                <a:spcPts val="0"/>
              </a:spcAft>
              <a:buClr>
                <a:schemeClr val="dk1"/>
              </a:buClr>
              <a:buSzPts val="1100"/>
              <a:buFont typeface="Arial"/>
              <a:buNone/>
            </a:pPr>
            <a:r>
              <a:rPr lang="en"/>
              <a:t>Target data D = (X, Y), </a:t>
            </a:r>
            <a:endParaRPr/>
          </a:p>
          <a:p>
            <a:pPr indent="-342900" lvl="0" marL="457200" rtl="0" algn="l">
              <a:spcBef>
                <a:spcPts val="1200"/>
              </a:spcBef>
              <a:spcAft>
                <a:spcPts val="0"/>
              </a:spcAft>
              <a:buSzPts val="1800"/>
              <a:buAutoNum type="arabicPeriod"/>
            </a:pPr>
            <a:r>
              <a:rPr lang="en"/>
              <a:t>Feed X to a pre-trained model, get the predicted distribution over Z,  the label of source data</a:t>
            </a:r>
            <a:endParaRPr/>
          </a:p>
          <a:p>
            <a:pPr indent="-342900" lvl="0" marL="457200" rtl="0" algn="l">
              <a:spcBef>
                <a:spcPts val="0"/>
              </a:spcBef>
              <a:spcAft>
                <a:spcPts val="0"/>
              </a:spcAft>
              <a:buSzPts val="1800"/>
              <a:buAutoNum type="arabicPeriod"/>
            </a:pPr>
            <a:r>
              <a:rPr lang="en"/>
              <a:t>Compute the empirical conditional distribution  of the target label y given the source label z</a:t>
            </a:r>
            <a:endParaRPr/>
          </a:p>
          <a:p>
            <a:pPr indent="-342900" lvl="0" marL="457200" rtl="0" algn="l">
              <a:spcBef>
                <a:spcPts val="0"/>
              </a:spcBef>
              <a:spcAft>
                <a:spcPts val="0"/>
              </a:spcAft>
              <a:buSzPts val="1800"/>
              <a:buAutoNum type="arabicPeriod"/>
            </a:pPr>
            <a:r>
              <a:rPr lang="en"/>
              <a:t>LEEP score: prediction using relationship between Y and Z</a:t>
            </a:r>
            <a:endParaRPr/>
          </a:p>
          <a:p>
            <a:pPr indent="0" lvl="0" marL="457200" rtl="0" algn="l">
              <a:spcBef>
                <a:spcPts val="1200"/>
              </a:spcBef>
              <a:spcAft>
                <a:spcPts val="0"/>
              </a:spcAft>
              <a:buNone/>
            </a:pPr>
            <a:r>
              <a:rPr lang="en"/>
              <a:t> </a:t>
            </a:r>
            <a:endParaRPr/>
          </a:p>
          <a:p>
            <a:pPr indent="0" lvl="0" marL="0" rtl="0" algn="l">
              <a:spcBef>
                <a:spcPts val="1200"/>
              </a:spcBef>
              <a:spcAft>
                <a:spcPts val="1200"/>
              </a:spcAft>
              <a:buNone/>
            </a:pPr>
            <a:r>
              <a:t/>
            </a:r>
            <a:endParaRPr/>
          </a:p>
        </p:txBody>
      </p:sp>
      <p:pic>
        <p:nvPicPr>
          <p:cNvPr id="81" name="Google Shape;81;p16"/>
          <p:cNvPicPr preferRelativeResize="0"/>
          <p:nvPr/>
        </p:nvPicPr>
        <p:blipFill>
          <a:blip r:embed="rId3">
            <a:alphaModFix/>
          </a:blip>
          <a:stretch>
            <a:fillRect/>
          </a:stretch>
        </p:blipFill>
        <p:spPr>
          <a:xfrm>
            <a:off x="7068475" y="3037125"/>
            <a:ext cx="1863925" cy="812700"/>
          </a:xfrm>
          <a:prstGeom prst="rect">
            <a:avLst/>
          </a:prstGeom>
          <a:noFill/>
          <a:ln>
            <a:noFill/>
          </a:ln>
        </p:spPr>
      </p:pic>
      <p:pic>
        <p:nvPicPr>
          <p:cNvPr id="82" name="Google Shape;82;p16"/>
          <p:cNvPicPr preferRelativeResize="0"/>
          <p:nvPr/>
        </p:nvPicPr>
        <p:blipFill>
          <a:blip r:embed="rId4">
            <a:alphaModFix/>
          </a:blip>
          <a:stretch>
            <a:fillRect/>
          </a:stretch>
        </p:blipFill>
        <p:spPr>
          <a:xfrm>
            <a:off x="746400" y="3656200"/>
            <a:ext cx="4339806" cy="977175"/>
          </a:xfrm>
          <a:prstGeom prst="rect">
            <a:avLst/>
          </a:prstGeom>
          <a:noFill/>
          <a:ln>
            <a:noFill/>
          </a:ln>
        </p:spPr>
      </p:pic>
      <p:sp>
        <p:nvSpPr>
          <p:cNvPr id="83" name="Google Shape;83;p16"/>
          <p:cNvSpPr/>
          <p:nvPr/>
        </p:nvSpPr>
        <p:spPr>
          <a:xfrm>
            <a:off x="386200" y="2088350"/>
            <a:ext cx="84462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386200" y="2750550"/>
            <a:ext cx="8446200" cy="43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6938400" y="3157125"/>
            <a:ext cx="25128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348900" y="3290625"/>
            <a:ext cx="6719700" cy="153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3452100" y="185700"/>
            <a:ext cx="3486300" cy="6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Drawback: classification model only</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ctrTitle"/>
          </p:nvPr>
        </p:nvSpPr>
        <p:spPr>
          <a:xfrm>
            <a:off x="311708" y="6171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Frustratingly Easy Transferability Estimation</a:t>
            </a:r>
            <a:endParaRPr/>
          </a:p>
        </p:txBody>
      </p:sp>
      <p:sp>
        <p:nvSpPr>
          <p:cNvPr id="93" name="Google Shape;93;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ICML, 2022</a:t>
            </a:r>
            <a:endParaRPr/>
          </a:p>
        </p:txBody>
      </p:sp>
      <p:sp>
        <p:nvSpPr>
          <p:cNvPr id="94" name="Google Shape;94;p17"/>
          <p:cNvSpPr txBox="1"/>
          <p:nvPr/>
        </p:nvSpPr>
        <p:spPr>
          <a:xfrm>
            <a:off x="639075" y="3663675"/>
            <a:ext cx="2767500" cy="71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a:solidFill>
                  <a:schemeClr val="dk2"/>
                </a:solidFill>
              </a:rPr>
              <a:t>No source data access</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No training on target data</a:t>
            </a:r>
            <a:endParaRPr>
              <a:solidFill>
                <a:schemeClr val="dk2"/>
              </a:solidFill>
            </a:endParaRPr>
          </a:p>
        </p:txBody>
      </p:sp>
      <p:sp>
        <p:nvSpPr>
          <p:cNvPr id="95" name="Google Shape;95;p17"/>
          <p:cNvSpPr txBox="1"/>
          <p:nvPr/>
        </p:nvSpPr>
        <p:spPr>
          <a:xfrm>
            <a:off x="4462550" y="3599550"/>
            <a:ext cx="3623100" cy="13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nvSpPr>
        <p:spPr>
          <a:xfrm>
            <a:off x="4733300" y="3663675"/>
            <a:ext cx="3352500" cy="71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a:solidFill>
                  <a:schemeClr val="dk2"/>
                </a:solidFill>
              </a:rPr>
              <a:t>No optimization effort</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Apply to any pre-trained model</a:t>
            </a:r>
            <a:endParaRPr sz="1100">
              <a:solidFill>
                <a:schemeClr val="dk1"/>
              </a:solidFill>
            </a:endParaRPr>
          </a:p>
          <a:p>
            <a:pPr indent="0" lvl="0" marL="0" rtl="0" algn="l">
              <a:lnSpc>
                <a:spcPct val="115000"/>
              </a:lnSpc>
              <a:spcBef>
                <a:spcPts val="1200"/>
              </a:spcBef>
              <a:spcAft>
                <a:spcPts val="1200"/>
              </a:spcAft>
              <a:buNone/>
            </a:pPr>
            <a:r>
              <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Statistic &amp; Information Theory Review</a:t>
            </a:r>
            <a:endParaRPr/>
          </a:p>
          <a:p>
            <a:pPr indent="0" lvl="0" marL="0" rtl="0" algn="l">
              <a:spcBef>
                <a:spcPts val="0"/>
              </a:spcBef>
              <a:spcAft>
                <a:spcPts val="0"/>
              </a:spcAft>
              <a:buNone/>
            </a:pPr>
            <a:r>
              <a:t/>
            </a:r>
            <a:endParaRPr/>
          </a:p>
        </p:txBody>
      </p:sp>
      <p:sp>
        <p:nvSpPr>
          <p:cNvPr id="102" name="Google Shape;10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Mutual Information (MI)</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Entropy</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Relationship</a:t>
            </a:r>
            <a:r>
              <a:rPr lang="en"/>
              <a:t> between MI and entropy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D</a:t>
            </a:r>
            <a:r>
              <a:rPr lang="en"/>
              <a:t>eterminant</a:t>
            </a:r>
            <a:r>
              <a:rPr lang="en"/>
              <a:t> of covariance matrix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Mutual Information (MI)</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08" name="Google Shape;10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measures how much </a:t>
            </a:r>
            <a:r>
              <a:rPr b="1" i="1" lang="en" u="sng">
                <a:solidFill>
                  <a:srgbClr val="FF0000"/>
                </a:solidFill>
              </a:rPr>
              <a:t>information</a:t>
            </a:r>
            <a:r>
              <a:rPr lang="en"/>
              <a:t> </a:t>
            </a:r>
            <a:r>
              <a:rPr b="1" lang="en">
                <a:solidFill>
                  <a:srgbClr val="0000FF"/>
                </a:solidFill>
              </a:rPr>
              <a:t>one</a:t>
            </a:r>
            <a:r>
              <a:rPr lang="en"/>
              <a:t> random variables tells us about </a:t>
            </a:r>
            <a:r>
              <a:rPr b="1" lang="en">
                <a:solidFill>
                  <a:srgbClr val="0000FF"/>
                </a:solidFill>
              </a:rPr>
              <a:t>another</a:t>
            </a:r>
            <a:endParaRPr b="1">
              <a:solidFill>
                <a:srgbClr val="0000FF"/>
              </a:solidFill>
            </a:endParaRPr>
          </a:p>
          <a:p>
            <a:pPr indent="-342900" lvl="0" marL="457200" rtl="0" algn="l">
              <a:spcBef>
                <a:spcPts val="0"/>
              </a:spcBef>
              <a:spcAft>
                <a:spcPts val="0"/>
              </a:spcAft>
              <a:buSzPts val="1800"/>
              <a:buChar char="●"/>
            </a:pPr>
            <a:r>
              <a:rPr lang="en"/>
              <a:t>High MI </a:t>
            </a:r>
            <a:endParaRPr/>
          </a:p>
          <a:p>
            <a:pPr indent="-317500" lvl="1" marL="914400" rtl="0" algn="l">
              <a:spcBef>
                <a:spcPts val="0"/>
              </a:spcBef>
              <a:spcAft>
                <a:spcPts val="0"/>
              </a:spcAft>
              <a:buSzPts val="1400"/>
              <a:buChar char="○"/>
            </a:pPr>
            <a:r>
              <a:rPr lang="en"/>
              <a:t>a </a:t>
            </a:r>
            <a:r>
              <a:rPr lang="en">
                <a:solidFill>
                  <a:srgbClr val="FF00FF"/>
                </a:solidFill>
              </a:rPr>
              <a:t>large</a:t>
            </a:r>
            <a:r>
              <a:rPr lang="en"/>
              <a:t> </a:t>
            </a:r>
            <a:r>
              <a:rPr b="1" lang="en"/>
              <a:t>reduction</a:t>
            </a:r>
            <a:r>
              <a:rPr lang="en"/>
              <a:t> in </a:t>
            </a:r>
            <a:r>
              <a:rPr b="1" lang="en"/>
              <a:t>uncertainty</a:t>
            </a:r>
            <a:r>
              <a:rPr lang="en"/>
              <a:t> about one variable given another</a:t>
            </a:r>
            <a:endParaRPr/>
          </a:p>
          <a:p>
            <a:pPr indent="-317500" lvl="1" marL="914400" rtl="0" algn="l">
              <a:spcBef>
                <a:spcPts val="0"/>
              </a:spcBef>
              <a:spcAft>
                <a:spcPts val="0"/>
              </a:spcAft>
              <a:buSzPts val="1400"/>
              <a:buChar char="○"/>
            </a:pPr>
            <a:r>
              <a:rPr lang="en"/>
              <a:t>a </a:t>
            </a:r>
            <a:r>
              <a:rPr lang="en">
                <a:solidFill>
                  <a:srgbClr val="FF00FF"/>
                </a:solidFill>
              </a:rPr>
              <a:t>strong</a:t>
            </a:r>
            <a:r>
              <a:rPr lang="en"/>
              <a:t> </a:t>
            </a:r>
            <a:r>
              <a:rPr b="1" lang="en"/>
              <a:t>dependency</a:t>
            </a:r>
            <a:r>
              <a:rPr lang="en"/>
              <a:t> between two </a:t>
            </a:r>
            <a:r>
              <a:rPr lang="en"/>
              <a:t>variable</a:t>
            </a:r>
            <a:r>
              <a:rPr lang="en"/>
              <a:t> </a:t>
            </a:r>
            <a:endParaRPr/>
          </a:p>
          <a:p>
            <a:pPr indent="-342900" lvl="0" marL="457200" rtl="0" algn="l">
              <a:spcBef>
                <a:spcPts val="0"/>
              </a:spcBef>
              <a:spcAft>
                <a:spcPts val="0"/>
              </a:spcAft>
              <a:buSzPts val="1800"/>
              <a:buChar char="●"/>
            </a:pPr>
            <a:r>
              <a:rPr lang="en"/>
              <a:t>Low MI: </a:t>
            </a:r>
            <a:endParaRPr/>
          </a:p>
          <a:p>
            <a:pPr indent="-317500" lvl="1" marL="914400" rtl="0" algn="l">
              <a:spcBef>
                <a:spcPts val="0"/>
              </a:spcBef>
              <a:spcAft>
                <a:spcPts val="0"/>
              </a:spcAft>
              <a:buSzPts val="1400"/>
              <a:buChar char="○"/>
            </a:pPr>
            <a:r>
              <a:rPr lang="en"/>
              <a:t>a </a:t>
            </a:r>
            <a:r>
              <a:rPr lang="en">
                <a:solidFill>
                  <a:srgbClr val="FF9900"/>
                </a:solidFill>
              </a:rPr>
              <a:t>small</a:t>
            </a:r>
            <a:r>
              <a:rPr lang="en"/>
              <a:t> </a:t>
            </a:r>
            <a:r>
              <a:rPr b="1" lang="en"/>
              <a:t>reduction</a:t>
            </a:r>
            <a:r>
              <a:rPr lang="en"/>
              <a:t> in </a:t>
            </a:r>
            <a:r>
              <a:rPr b="1" lang="en"/>
              <a:t>uncertainty</a:t>
            </a:r>
            <a:r>
              <a:rPr lang="en"/>
              <a:t> about one variable given another</a:t>
            </a:r>
            <a:endParaRPr/>
          </a:p>
          <a:p>
            <a:pPr indent="-317500" lvl="1" marL="914400" rtl="0" algn="l">
              <a:spcBef>
                <a:spcPts val="0"/>
              </a:spcBef>
              <a:spcAft>
                <a:spcPts val="0"/>
              </a:spcAft>
              <a:buSzPts val="1400"/>
              <a:buChar char="○"/>
            </a:pPr>
            <a:r>
              <a:rPr lang="en"/>
              <a:t>a </a:t>
            </a:r>
            <a:r>
              <a:rPr lang="en">
                <a:solidFill>
                  <a:srgbClr val="FF9900"/>
                </a:solidFill>
              </a:rPr>
              <a:t>weak</a:t>
            </a:r>
            <a:r>
              <a:rPr lang="en"/>
              <a:t> </a:t>
            </a:r>
            <a:r>
              <a:rPr b="1" lang="en"/>
              <a:t>dependency</a:t>
            </a:r>
            <a:r>
              <a:rPr lang="en"/>
              <a:t> between two variable</a:t>
            </a:r>
            <a:endParaRPr/>
          </a:p>
          <a:p>
            <a:pPr indent="-317500" lvl="1" marL="914400" rtl="0" algn="l">
              <a:spcBef>
                <a:spcPts val="0"/>
              </a:spcBef>
              <a:spcAft>
                <a:spcPts val="0"/>
              </a:spcAft>
              <a:buSzPts val="1400"/>
              <a:buChar char="○"/>
            </a:pPr>
            <a:r>
              <a:rPr lang="en"/>
              <a:t>0 MI -&gt; independent.</a:t>
            </a:r>
            <a:endParaRPr/>
          </a:p>
        </p:txBody>
      </p:sp>
      <p:pic>
        <p:nvPicPr>
          <p:cNvPr id="109" name="Google Shape;109;p19"/>
          <p:cNvPicPr preferRelativeResize="0"/>
          <p:nvPr/>
        </p:nvPicPr>
        <p:blipFill>
          <a:blip r:embed="rId3">
            <a:alphaModFix/>
          </a:blip>
          <a:stretch>
            <a:fillRect/>
          </a:stretch>
        </p:blipFill>
        <p:spPr>
          <a:xfrm>
            <a:off x="311700" y="3822956"/>
            <a:ext cx="7358325" cy="122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Entropy</a:t>
            </a:r>
            <a:endParaRPr/>
          </a:p>
        </p:txBody>
      </p:sp>
      <p:sp>
        <p:nvSpPr>
          <p:cNvPr id="115" name="Google Shape;11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measure of uncertainty – the higher the entropy, the more uncertain one is about a random variable.</a:t>
            </a:r>
            <a:endParaRPr/>
          </a:p>
        </p:txBody>
      </p:sp>
      <p:pic>
        <p:nvPicPr>
          <p:cNvPr id="116" name="Google Shape;116;p20"/>
          <p:cNvPicPr preferRelativeResize="0"/>
          <p:nvPr/>
        </p:nvPicPr>
        <p:blipFill>
          <a:blip r:embed="rId3">
            <a:alphaModFix/>
          </a:blip>
          <a:stretch>
            <a:fillRect/>
          </a:stretch>
        </p:blipFill>
        <p:spPr>
          <a:xfrm>
            <a:off x="4323178" y="202850"/>
            <a:ext cx="4397925" cy="814875"/>
          </a:xfrm>
          <a:prstGeom prst="rect">
            <a:avLst/>
          </a:prstGeom>
          <a:noFill/>
          <a:ln>
            <a:noFill/>
          </a:ln>
        </p:spPr>
      </p:pic>
      <p:pic>
        <p:nvPicPr>
          <p:cNvPr id="117" name="Google Shape;117;p20"/>
          <p:cNvPicPr preferRelativeResize="0"/>
          <p:nvPr/>
        </p:nvPicPr>
        <p:blipFill>
          <a:blip r:embed="rId4">
            <a:alphaModFix/>
          </a:blip>
          <a:stretch>
            <a:fillRect/>
          </a:stretch>
        </p:blipFill>
        <p:spPr>
          <a:xfrm>
            <a:off x="4323175" y="1846150"/>
            <a:ext cx="3036400" cy="284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124450"/>
            <a:ext cx="518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Relationship between MI and entropy</a:t>
            </a:r>
            <a:endParaRPr sz="2120"/>
          </a:p>
        </p:txBody>
      </p:sp>
      <p:pic>
        <p:nvPicPr>
          <p:cNvPr id="123" name="Google Shape;123;p21"/>
          <p:cNvPicPr preferRelativeResize="0"/>
          <p:nvPr/>
        </p:nvPicPr>
        <p:blipFill>
          <a:blip r:embed="rId3">
            <a:alphaModFix/>
          </a:blip>
          <a:stretch>
            <a:fillRect/>
          </a:stretch>
        </p:blipFill>
        <p:spPr>
          <a:xfrm>
            <a:off x="121800" y="639924"/>
            <a:ext cx="4585524" cy="801350"/>
          </a:xfrm>
          <a:prstGeom prst="rect">
            <a:avLst/>
          </a:prstGeom>
          <a:noFill/>
          <a:ln>
            <a:noFill/>
          </a:ln>
        </p:spPr>
      </p:pic>
      <p:pic>
        <p:nvPicPr>
          <p:cNvPr id="124" name="Google Shape;124;p21"/>
          <p:cNvPicPr preferRelativeResize="0"/>
          <p:nvPr/>
        </p:nvPicPr>
        <p:blipFill>
          <a:blip r:embed="rId4">
            <a:alphaModFix/>
          </a:blip>
          <a:stretch>
            <a:fillRect/>
          </a:stretch>
        </p:blipFill>
        <p:spPr>
          <a:xfrm>
            <a:off x="5288527" y="181675"/>
            <a:ext cx="3443250" cy="458250"/>
          </a:xfrm>
          <a:prstGeom prst="rect">
            <a:avLst/>
          </a:prstGeom>
          <a:noFill/>
          <a:ln>
            <a:noFill/>
          </a:ln>
        </p:spPr>
      </p:pic>
      <p:pic>
        <p:nvPicPr>
          <p:cNvPr id="125" name="Google Shape;125;p21"/>
          <p:cNvPicPr preferRelativeResize="0"/>
          <p:nvPr/>
        </p:nvPicPr>
        <p:blipFill>
          <a:blip r:embed="rId5">
            <a:alphaModFix/>
          </a:blip>
          <a:stretch>
            <a:fillRect/>
          </a:stretch>
        </p:blipFill>
        <p:spPr>
          <a:xfrm>
            <a:off x="1008650" y="1441274"/>
            <a:ext cx="6576419" cy="713232"/>
          </a:xfrm>
          <a:prstGeom prst="rect">
            <a:avLst/>
          </a:prstGeom>
          <a:noFill/>
          <a:ln>
            <a:noFill/>
          </a:ln>
        </p:spPr>
      </p:pic>
      <p:sp>
        <p:nvSpPr>
          <p:cNvPr id="126" name="Google Shape;126;p21"/>
          <p:cNvSpPr/>
          <p:nvPr/>
        </p:nvSpPr>
        <p:spPr>
          <a:xfrm>
            <a:off x="3020450" y="867725"/>
            <a:ext cx="400800" cy="378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p:nvPr/>
        </p:nvSpPr>
        <p:spPr>
          <a:xfrm>
            <a:off x="4022325" y="1001050"/>
            <a:ext cx="620700" cy="378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a:off x="4756950" y="1544775"/>
            <a:ext cx="2828100" cy="60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1"/>
          <p:cNvPicPr preferRelativeResize="0"/>
          <p:nvPr/>
        </p:nvPicPr>
        <p:blipFill>
          <a:blip r:embed="rId6">
            <a:alphaModFix/>
          </a:blip>
          <a:stretch>
            <a:fillRect/>
          </a:stretch>
        </p:blipFill>
        <p:spPr>
          <a:xfrm>
            <a:off x="904463" y="2350052"/>
            <a:ext cx="7335077" cy="664275"/>
          </a:xfrm>
          <a:prstGeom prst="rect">
            <a:avLst/>
          </a:prstGeom>
          <a:noFill/>
          <a:ln>
            <a:noFill/>
          </a:ln>
        </p:spPr>
      </p:pic>
      <p:sp>
        <p:nvSpPr>
          <p:cNvPr id="130" name="Google Shape;130;p21"/>
          <p:cNvSpPr/>
          <p:nvPr/>
        </p:nvSpPr>
        <p:spPr>
          <a:xfrm>
            <a:off x="1932000" y="1608900"/>
            <a:ext cx="1155300" cy="3780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a:off x="1932000" y="2350050"/>
            <a:ext cx="1699200" cy="4584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1"/>
          <p:cNvPicPr preferRelativeResize="0"/>
          <p:nvPr/>
        </p:nvPicPr>
        <p:blipFill>
          <a:blip r:embed="rId7">
            <a:alphaModFix/>
          </a:blip>
          <a:stretch>
            <a:fillRect/>
          </a:stretch>
        </p:blipFill>
        <p:spPr>
          <a:xfrm>
            <a:off x="121800" y="1386213"/>
            <a:ext cx="904475" cy="274777"/>
          </a:xfrm>
          <a:prstGeom prst="rect">
            <a:avLst/>
          </a:prstGeom>
          <a:noFill/>
          <a:ln>
            <a:noFill/>
          </a:ln>
        </p:spPr>
      </p:pic>
      <p:pic>
        <p:nvPicPr>
          <p:cNvPr id="133" name="Google Shape;133;p21"/>
          <p:cNvPicPr preferRelativeResize="0"/>
          <p:nvPr/>
        </p:nvPicPr>
        <p:blipFill>
          <a:blip r:embed="rId8">
            <a:alphaModFix/>
          </a:blip>
          <a:stretch>
            <a:fillRect/>
          </a:stretch>
        </p:blipFill>
        <p:spPr>
          <a:xfrm>
            <a:off x="4999825" y="793800"/>
            <a:ext cx="2313162" cy="458400"/>
          </a:xfrm>
          <a:prstGeom prst="rect">
            <a:avLst/>
          </a:prstGeom>
          <a:noFill/>
          <a:ln>
            <a:noFill/>
          </a:ln>
        </p:spPr>
      </p:pic>
      <p:pic>
        <p:nvPicPr>
          <p:cNvPr id="134" name="Google Shape;134;p21"/>
          <p:cNvPicPr preferRelativeResize="0"/>
          <p:nvPr/>
        </p:nvPicPr>
        <p:blipFill>
          <a:blip r:embed="rId9">
            <a:alphaModFix/>
          </a:blip>
          <a:stretch>
            <a:fillRect/>
          </a:stretch>
        </p:blipFill>
        <p:spPr>
          <a:xfrm>
            <a:off x="992138" y="3110525"/>
            <a:ext cx="7159750" cy="731520"/>
          </a:xfrm>
          <a:prstGeom prst="rect">
            <a:avLst/>
          </a:prstGeom>
          <a:noFill/>
          <a:ln>
            <a:noFill/>
          </a:ln>
        </p:spPr>
      </p:pic>
      <p:pic>
        <p:nvPicPr>
          <p:cNvPr id="135" name="Google Shape;135;p21"/>
          <p:cNvPicPr preferRelativeResize="0"/>
          <p:nvPr/>
        </p:nvPicPr>
        <p:blipFill>
          <a:blip r:embed="rId10">
            <a:alphaModFix/>
          </a:blip>
          <a:stretch>
            <a:fillRect/>
          </a:stretch>
        </p:blipFill>
        <p:spPr>
          <a:xfrm>
            <a:off x="1026275" y="3912775"/>
            <a:ext cx="5195316" cy="640080"/>
          </a:xfrm>
          <a:prstGeom prst="rect">
            <a:avLst/>
          </a:prstGeom>
          <a:noFill/>
          <a:ln>
            <a:noFill/>
          </a:ln>
        </p:spPr>
      </p:pic>
      <p:sp>
        <p:nvSpPr>
          <p:cNvPr id="136" name="Google Shape;136;p21"/>
          <p:cNvSpPr/>
          <p:nvPr/>
        </p:nvSpPr>
        <p:spPr>
          <a:xfrm>
            <a:off x="2157625" y="3004000"/>
            <a:ext cx="2842200" cy="9438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1"/>
          <p:cNvPicPr preferRelativeResize="0"/>
          <p:nvPr/>
        </p:nvPicPr>
        <p:blipFill>
          <a:blip r:embed="rId11">
            <a:alphaModFix/>
          </a:blip>
          <a:stretch>
            <a:fillRect/>
          </a:stretch>
        </p:blipFill>
        <p:spPr>
          <a:xfrm>
            <a:off x="-100584" y="3703375"/>
            <a:ext cx="1377696" cy="365760"/>
          </a:xfrm>
          <a:prstGeom prst="rect">
            <a:avLst/>
          </a:prstGeom>
          <a:noFill/>
          <a:ln>
            <a:noFill/>
          </a:ln>
        </p:spPr>
      </p:pic>
      <p:sp>
        <p:nvSpPr>
          <p:cNvPr id="138" name="Google Shape;138;p21"/>
          <p:cNvSpPr/>
          <p:nvPr/>
        </p:nvSpPr>
        <p:spPr>
          <a:xfrm>
            <a:off x="5589050" y="2955850"/>
            <a:ext cx="1699200" cy="9438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2517625" y="3985325"/>
            <a:ext cx="1504800" cy="4584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p:nvPr/>
        </p:nvSpPr>
        <p:spPr>
          <a:xfrm>
            <a:off x="4572000" y="3938250"/>
            <a:ext cx="620700" cy="5727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1"/>
          <p:cNvPicPr preferRelativeResize="0"/>
          <p:nvPr/>
        </p:nvPicPr>
        <p:blipFill>
          <a:blip r:embed="rId12">
            <a:alphaModFix/>
          </a:blip>
          <a:stretch>
            <a:fillRect/>
          </a:stretch>
        </p:blipFill>
        <p:spPr>
          <a:xfrm>
            <a:off x="1026275" y="4623574"/>
            <a:ext cx="2313150" cy="33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