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6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63"/>
      <p:bold r:id="rId64"/>
      <p:italic r:id="rId65"/>
      <p:boldItalic r:id="rId66"/>
    </p:embeddedFont>
    <p:embeddedFont>
      <p:font typeface="Nunito" pitchFamily="2" charset="77"/>
      <p:regular r:id="rId67"/>
      <p:bold r:id="rId68"/>
      <p:italic r:id="rId69"/>
      <p:boldItalic r:id="rId7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7E4FC4C-BF78-486F-991A-FCBEC3FE3232}">
  <a:tblStyle styleId="{97E4FC4C-BF78-486F-991A-FCBEC3FE323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94"/>
  </p:normalViewPr>
  <p:slideViewPr>
    <p:cSldViewPr snapToGrid="0">
      <p:cViewPr varScale="1">
        <p:scale>
          <a:sx n="161" d="100"/>
          <a:sy n="161" d="100"/>
        </p:scale>
        <p:origin x="240" y="20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font" Target="fonts/font1.fntdata"/><Relationship Id="rId68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font" Target="fonts/font4.fntdata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font" Target="fonts/font2.fntdata"/><Relationship Id="rId69" Type="http://schemas.openxmlformats.org/officeDocument/2006/relationships/font" Target="fonts/font7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font" Target="fonts/font5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7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font" Target="fonts/font3.fntdata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2baf7186ff9_0_4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2baf7186ff9_0_4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2baf7186ff9_0_4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g2baf7186ff9_0_4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2baf7186ff9_0_4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Google Shape;225;g2baf7186ff9_0_4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2baf7186ff9_0_4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Google Shape;234;g2baf7186ff9_0_4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/>
              <a:t>this suggests that adversarial robustness is not just for one specific dataset.</a:t>
            </a:r>
            <a:endParaRPr/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/>
              <a:t>the adversarial robustness is not just memorization but actually learns some generalizable more robust features which can transfer over to other datasets.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2baf7186ff9_1_3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" name="Google Shape;247;g2baf7186ff9_1_3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2baf7186ff9_1_3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Google Shape;257;g2baf7186ff9_1_3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2baf7186ff9_1_3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" name="Google Shape;271;g2baf7186ff9_1_3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2baf7186ff9_1_3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" name="Google Shape;280;g2baf7186ff9_1_3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2698e34f3dd_1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2" name="Google Shape;292;g2698e34f3dd_1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2694de509a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7" name="Google Shape;297;g2694de509a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2bba66b92c8_5_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2bba66b92c8_5_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2694de509ae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7" name="Google Shape;307;g2694de509ae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g2698e34f3dd_1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3" name="Google Shape;313;g2698e34f3dd_1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2694de509ae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8" name="Google Shape;318;g2694de509ae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pretrained when we have enough data, everything is in-distribution</a:t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g2baf7186ff9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5" name="Google Shape;325;g2baf7186ff9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g2baf7186ff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1" name="Google Shape;331;g2baf7186ff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2baf7186ff9_0_1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4" name="Google Shape;354;g2baf7186ff9_0_1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g2baf7186ff9_0_1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3" name="Google Shape;363;g2baf7186ff9_0_1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g2baf7186ff9_0_1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2" name="Google Shape;372;g2baf7186ff9_0_1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g2baf7186ff9_0_1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2" name="Google Shape;382;g2baf7186ff9_0_1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g2baf7186ff9_0_1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7" name="Google Shape;397;g2baf7186ff9_0_1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2698e34f3dd_1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2698e34f3dd_1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g2baf7186ff9_0_1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5" name="Google Shape;405;g2baf7186ff9_0_1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g2baf7186ff9_0_1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6" name="Google Shape;416;g2baf7186ff9_0_1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g2baf7186ff9_0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5" name="Google Shape;425;g2baf7186ff9_0_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g2baf7186ff9_2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2" name="Google Shape;432;g2baf7186ff9_2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g2baf7186ff9_0_2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0" name="Google Shape;440;g2baf7186ff9_0_2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g2baf7186ff9_0_2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5" name="Google Shape;445;g2baf7186ff9_0_2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g2baf7186ff9_0_2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4" name="Google Shape;454;g2baf7186ff9_0_2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g2bba66b92c8_5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4" name="Google Shape;464;g2bba66b92c8_5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g2bba66b92c8_5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1" name="Google Shape;481;g2bba66b92c8_5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g2bba66b92c8_5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1" name="Google Shape;491;g2bba66b92c8_5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2baf7186ff9_0_3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2baf7186ff9_0_3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g2baf7186ff9_2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0" name="Google Shape;500;g2baf7186ff9_2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g2baf7186ff9_2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9" name="Google Shape;509;g2baf7186ff9_2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g2baf7186ff9_2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4" name="Google Shape;514;g2baf7186ff9_2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g2baf7186ff9_2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9" name="Google Shape;529;g2baf7186ff9_2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g2baf7186ff9_0_2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6" name="Google Shape;536;g2baf7186ff9_0_2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g2baf7186ff9_0_2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2" name="Google Shape;552;g2baf7186ff9_0_2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g2baf7186ff9_0_2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1" name="Google Shape;561;g2baf7186ff9_0_2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Google Shape;586;g2baf7186ff9_0_3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7" name="Google Shape;587;g2baf7186ff9_0_3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Google Shape;594;g2baf7186ff9_0_3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5" name="Google Shape;595;g2baf7186ff9_0_3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613;g2baf7186ff9_2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4" name="Google Shape;614;g2baf7186ff9_2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2baf7186ff9_0_3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2baf7186ff9_0_3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Google Shape;629;g2baf7186ff9_0_3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0" name="Google Shape;630;g2baf7186ff9_0_3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Google Shape;642;g2baf7186ff9_0_3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3" name="Google Shape;643;g2baf7186ff9_0_3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" name="Google Shape;657;g2baf7186ff9_0_3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8" name="Google Shape;658;g2baf7186ff9_0_3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" name="Google Shape;671;g2bba66b92c8_3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2" name="Google Shape;672;g2bba66b92c8_3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Google Shape;678;g2baf7186ff9_0_3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9" name="Google Shape;679;g2baf7186ff9_0_3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Google Shape;687;g2bba66b92c8_4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8" name="Google Shape;688;g2bba66b92c8_4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Google Shape;701;g2bba66b92c8_4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2" name="Google Shape;702;g2bba66b92c8_4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" name="Google Shape;726;g2bba66b92c8_4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7" name="Google Shape;727;g2bba66b92c8_4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" name="Google Shape;734;g2bba66b92c8_4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5" name="Google Shape;735;g2bba66b92c8_4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" name="Google Shape;742;g2bba66b92c8_4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3" name="Google Shape;743;g2bba66b92c8_4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2baf7186ff9_1_1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2baf7186ff9_1_1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\| v \|_{\infty} = \max\{|v_1|, |v_2|, \cdots, |v_n|\} 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" name="Google Shape;748;g2bba66b92c8_4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9" name="Google Shape;749;g2bba66b92c8_4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2baf7186ff9_0_4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2baf7186ff9_0_4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why not directly use the gradient, because some larger that epison and some smaller, here, we use all the budget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2baf7186ff9_0_4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2baf7186ff9_0_4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2baf7186ff9_0_4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2baf7186ff9_0_4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EBECE8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2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92.png"/><Relationship Id="rId7" Type="http://schemas.openxmlformats.org/officeDocument/2006/relationships/image" Target="../media/image96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7" Type="http://schemas.openxmlformats.org/officeDocument/2006/relationships/image" Target="../media/image102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7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1.png"/><Relationship Id="rId4" Type="http://schemas.openxmlformats.org/officeDocument/2006/relationships/image" Target="../media/image110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3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8.png"/><Relationship Id="rId4" Type="http://schemas.openxmlformats.org/officeDocument/2006/relationships/image" Target="../media/image117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8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3.png"/><Relationship Id="rId5" Type="http://schemas.openxmlformats.org/officeDocument/2006/relationships/image" Target="../media/image122.png"/><Relationship Id="rId4" Type="http://schemas.openxmlformats.org/officeDocument/2006/relationships/image" Target="../media/image121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6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Robustness 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 Deep Learning</a:t>
            </a:r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311700" y="334977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Zheda Mai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22"/>
          <p:cNvSpPr txBox="1"/>
          <p:nvPr/>
        </p:nvSpPr>
        <p:spPr>
          <a:xfrm>
            <a:off x="423400" y="-12175"/>
            <a:ext cx="82971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Untargeted vs Targeted Attacks</a:t>
            </a:r>
            <a:endParaRPr sz="3600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grpSp>
        <p:nvGrpSpPr>
          <p:cNvPr id="184" name="Google Shape;184;p22"/>
          <p:cNvGrpSpPr/>
          <p:nvPr/>
        </p:nvGrpSpPr>
        <p:grpSpPr>
          <a:xfrm>
            <a:off x="3690700" y="2371650"/>
            <a:ext cx="1762500" cy="2310950"/>
            <a:chOff x="3690700" y="2371650"/>
            <a:chExt cx="1762500" cy="2310950"/>
          </a:xfrm>
        </p:grpSpPr>
        <p:pic>
          <p:nvPicPr>
            <p:cNvPr id="185" name="Google Shape;185;p22"/>
            <p:cNvPicPr preferRelativeResize="0"/>
            <p:nvPr/>
          </p:nvPicPr>
          <p:blipFill rotWithShape="1">
            <a:blip r:embed="rId3">
              <a:alphaModFix/>
            </a:blip>
            <a:srcRect l="12278" t="19139" r="15877" b="9016"/>
            <a:stretch/>
          </p:blipFill>
          <p:spPr>
            <a:xfrm>
              <a:off x="3775000" y="2688037"/>
              <a:ext cx="1594373" cy="159437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6" name="Google Shape;186;p22"/>
            <p:cNvSpPr txBox="1"/>
            <p:nvPr/>
          </p:nvSpPr>
          <p:spPr>
            <a:xfrm>
              <a:off x="3690700" y="4282400"/>
              <a:ext cx="17625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latin typeface="Nunito"/>
                  <a:ea typeface="Nunito"/>
                  <a:cs typeface="Nunito"/>
                  <a:sym typeface="Nunito"/>
                </a:rPr>
                <a:t>Golden Retriever</a:t>
              </a:r>
              <a:endParaRPr>
                <a:latin typeface="Nunito"/>
                <a:ea typeface="Nunito"/>
                <a:cs typeface="Nunito"/>
                <a:sym typeface="Nunito"/>
              </a:endParaRPr>
            </a:p>
          </p:txBody>
        </p:sp>
        <p:sp>
          <p:nvSpPr>
            <p:cNvPr id="187" name="Google Shape;187;p22"/>
            <p:cNvSpPr txBox="1"/>
            <p:nvPr/>
          </p:nvSpPr>
          <p:spPr>
            <a:xfrm>
              <a:off x="3791750" y="2371650"/>
              <a:ext cx="15609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>
                  <a:latin typeface="Nunito"/>
                  <a:ea typeface="Nunito"/>
                  <a:cs typeface="Nunito"/>
                  <a:sym typeface="Nunito"/>
                </a:rPr>
                <a:t>Original</a:t>
              </a:r>
              <a:endParaRPr b="1">
                <a:latin typeface="Nunito"/>
                <a:ea typeface="Nunito"/>
                <a:cs typeface="Nunito"/>
                <a:sym typeface="Nunito"/>
              </a:endParaRPr>
            </a:p>
          </p:txBody>
        </p:sp>
      </p:grpSp>
      <p:grpSp>
        <p:nvGrpSpPr>
          <p:cNvPr id="188" name="Google Shape;188;p22"/>
          <p:cNvGrpSpPr/>
          <p:nvPr/>
        </p:nvGrpSpPr>
        <p:grpSpPr>
          <a:xfrm>
            <a:off x="219563" y="2688025"/>
            <a:ext cx="3572188" cy="1994563"/>
            <a:chOff x="219563" y="2688025"/>
            <a:chExt cx="3572188" cy="1994563"/>
          </a:xfrm>
        </p:grpSpPr>
        <p:cxnSp>
          <p:nvCxnSpPr>
            <p:cNvPr id="189" name="Google Shape;189;p22"/>
            <p:cNvCxnSpPr/>
            <p:nvPr/>
          </p:nvCxnSpPr>
          <p:spPr>
            <a:xfrm rot="10800000">
              <a:off x="2067128" y="3518550"/>
              <a:ext cx="1514100" cy="0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sp>
          <p:nvSpPr>
            <p:cNvPr id="190" name="Google Shape;190;p22"/>
            <p:cNvSpPr txBox="1"/>
            <p:nvPr/>
          </p:nvSpPr>
          <p:spPr>
            <a:xfrm>
              <a:off x="1856750" y="3050175"/>
              <a:ext cx="19350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latin typeface="Nunito"/>
                  <a:ea typeface="Nunito"/>
                  <a:cs typeface="Nunito"/>
                  <a:sym typeface="Nunito"/>
                </a:rPr>
                <a:t>Untargeted adversary</a:t>
              </a:r>
              <a:endParaRPr>
                <a:latin typeface="Nunito"/>
                <a:ea typeface="Nunito"/>
                <a:cs typeface="Nunito"/>
                <a:sym typeface="Nunito"/>
              </a:endParaRPr>
            </a:p>
          </p:txBody>
        </p:sp>
        <p:pic>
          <p:nvPicPr>
            <p:cNvPr id="191" name="Google Shape;191;p22"/>
            <p:cNvPicPr preferRelativeResize="0"/>
            <p:nvPr/>
          </p:nvPicPr>
          <p:blipFill rotWithShape="1">
            <a:blip r:embed="rId3">
              <a:alphaModFix/>
            </a:blip>
            <a:srcRect l="12278" t="19139" r="15877" b="9016"/>
            <a:stretch/>
          </p:blipFill>
          <p:spPr>
            <a:xfrm>
              <a:off x="303625" y="2688025"/>
              <a:ext cx="1594373" cy="159437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2" name="Google Shape;192;p22"/>
            <p:cNvSpPr txBox="1"/>
            <p:nvPr/>
          </p:nvSpPr>
          <p:spPr>
            <a:xfrm>
              <a:off x="219563" y="4282388"/>
              <a:ext cx="17625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latin typeface="Nunito"/>
                  <a:ea typeface="Nunito"/>
                  <a:cs typeface="Nunito"/>
                  <a:sym typeface="Nunito"/>
                </a:rPr>
                <a:t>Labrador Retriever</a:t>
              </a:r>
              <a:endParaRPr>
                <a:latin typeface="Nunito"/>
                <a:ea typeface="Nunito"/>
                <a:cs typeface="Nunito"/>
                <a:sym typeface="Nunito"/>
              </a:endParaRPr>
            </a:p>
          </p:txBody>
        </p:sp>
        <p:pic>
          <p:nvPicPr>
            <p:cNvPr id="193" name="Google Shape;193;p22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2001888" y="3637000"/>
              <a:ext cx="1644574" cy="3051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94" name="Google Shape;194;p22"/>
          <p:cNvGrpSpPr/>
          <p:nvPr/>
        </p:nvGrpSpPr>
        <p:grpSpPr>
          <a:xfrm>
            <a:off x="5280250" y="2688037"/>
            <a:ext cx="3552150" cy="1994550"/>
            <a:chOff x="5280250" y="2688037"/>
            <a:chExt cx="3552150" cy="1994550"/>
          </a:xfrm>
        </p:grpSpPr>
        <p:grpSp>
          <p:nvGrpSpPr>
            <p:cNvPr id="195" name="Google Shape;195;p22"/>
            <p:cNvGrpSpPr/>
            <p:nvPr/>
          </p:nvGrpSpPr>
          <p:grpSpPr>
            <a:xfrm>
              <a:off x="5280250" y="2688037"/>
              <a:ext cx="3552150" cy="1994550"/>
              <a:chOff x="5280250" y="2688037"/>
              <a:chExt cx="3552150" cy="1994550"/>
            </a:xfrm>
          </p:grpSpPr>
          <p:sp>
            <p:nvSpPr>
              <p:cNvPr id="196" name="Google Shape;196;p22"/>
              <p:cNvSpPr txBox="1"/>
              <p:nvPr/>
            </p:nvSpPr>
            <p:spPr>
              <a:xfrm>
                <a:off x="5434688" y="3945728"/>
                <a:ext cx="1762500" cy="384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300">
                    <a:latin typeface="Nunito"/>
                    <a:ea typeface="Nunito"/>
                    <a:cs typeface="Nunito"/>
                    <a:sym typeface="Nunito"/>
                  </a:rPr>
                  <a:t>  : great_white_shark </a:t>
                </a:r>
                <a:endParaRPr sz="1300">
                  <a:latin typeface="Nunito"/>
                  <a:ea typeface="Nunito"/>
                  <a:cs typeface="Nunito"/>
                  <a:sym typeface="Nunito"/>
                </a:endParaRPr>
              </a:p>
            </p:txBody>
          </p:sp>
          <p:pic>
            <p:nvPicPr>
              <p:cNvPr id="197" name="Google Shape;197;p22"/>
              <p:cNvPicPr preferRelativeResize="0"/>
              <p:nvPr/>
            </p:nvPicPr>
            <p:blipFill rotWithShape="1">
              <a:blip r:embed="rId3">
                <a:alphaModFix/>
              </a:blip>
              <a:srcRect l="12278" t="19139" r="15877" b="9016"/>
              <a:stretch/>
            </p:blipFill>
            <p:spPr>
              <a:xfrm>
                <a:off x="7161825" y="2688037"/>
                <a:ext cx="1594373" cy="1594373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98" name="Google Shape;198;p22"/>
              <p:cNvSpPr txBox="1"/>
              <p:nvPr/>
            </p:nvSpPr>
            <p:spPr>
              <a:xfrm>
                <a:off x="7069900" y="4282388"/>
                <a:ext cx="1762500" cy="400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>
                    <a:latin typeface="Nunito"/>
                    <a:ea typeface="Nunito"/>
                    <a:cs typeface="Nunito"/>
                    <a:sym typeface="Nunito"/>
                  </a:rPr>
                  <a:t>Great White Shark</a:t>
                </a:r>
                <a:endParaRPr>
                  <a:latin typeface="Nunito"/>
                  <a:ea typeface="Nunito"/>
                  <a:cs typeface="Nunito"/>
                  <a:sym typeface="Nunito"/>
                </a:endParaRPr>
              </a:p>
            </p:txBody>
          </p:sp>
          <p:sp>
            <p:nvSpPr>
              <p:cNvPr id="199" name="Google Shape;199;p22"/>
              <p:cNvSpPr txBox="1"/>
              <p:nvPr/>
            </p:nvSpPr>
            <p:spPr>
              <a:xfrm>
                <a:off x="5280250" y="3050175"/>
                <a:ext cx="1935000" cy="400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>
                    <a:latin typeface="Nunito"/>
                    <a:ea typeface="Nunito"/>
                    <a:cs typeface="Nunito"/>
                    <a:sym typeface="Nunito"/>
                  </a:rPr>
                  <a:t>Targeted adversary</a:t>
                </a:r>
                <a:endParaRPr>
                  <a:latin typeface="Nunito"/>
                  <a:ea typeface="Nunito"/>
                  <a:cs typeface="Nunito"/>
                  <a:sym typeface="Nunito"/>
                </a:endParaRPr>
              </a:p>
            </p:txBody>
          </p:sp>
          <p:cxnSp>
            <p:nvCxnSpPr>
              <p:cNvPr id="200" name="Google Shape;200;p22"/>
              <p:cNvCxnSpPr/>
              <p:nvPr/>
            </p:nvCxnSpPr>
            <p:spPr>
              <a:xfrm>
                <a:off x="5496128" y="3518550"/>
                <a:ext cx="15141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</p:cxnSp>
          <p:pic>
            <p:nvPicPr>
              <p:cNvPr id="201" name="Google Shape;201;p22"/>
              <p:cNvPicPr preferRelativeResize="0"/>
              <p:nvPr/>
            </p:nvPicPr>
            <p:blipFill>
              <a:blip r:embed="rId5">
                <a:alphaModFix/>
              </a:blip>
              <a:stretch>
                <a:fillRect/>
              </a:stretch>
            </p:blipFill>
            <p:spPr>
              <a:xfrm>
                <a:off x="5427230" y="3643595"/>
                <a:ext cx="1644461" cy="3051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202" name="Google Shape;202;p22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5488558" y="4049662"/>
              <a:ext cx="107286" cy="20162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03" name="Google Shape;203;p22"/>
          <p:cNvSpPr txBox="1"/>
          <p:nvPr/>
        </p:nvSpPr>
        <p:spPr>
          <a:xfrm>
            <a:off x="423400" y="1552100"/>
            <a:ext cx="8409000" cy="70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Untargeted attacks for AT are standard for CIFAR, but targeted attacks for AT are standard for ImageNet since it has many similar classes</a:t>
            </a:r>
            <a:endParaRPr sz="2000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grpSp>
        <p:nvGrpSpPr>
          <p:cNvPr id="204" name="Google Shape;204;p22"/>
          <p:cNvGrpSpPr/>
          <p:nvPr/>
        </p:nvGrpSpPr>
        <p:grpSpPr>
          <a:xfrm>
            <a:off x="423400" y="659525"/>
            <a:ext cx="8409000" cy="693876"/>
            <a:chOff x="423400" y="659525"/>
            <a:chExt cx="8409000" cy="693876"/>
          </a:xfrm>
        </p:grpSpPr>
        <p:sp>
          <p:nvSpPr>
            <p:cNvPr id="205" name="Google Shape;205;p22"/>
            <p:cNvSpPr txBox="1"/>
            <p:nvPr/>
          </p:nvSpPr>
          <p:spPr>
            <a:xfrm>
              <a:off x="423400" y="659525"/>
              <a:ext cx="8409000" cy="49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rPr>
                <a:t>An untargeted attack maximizes the loss, whereas a targeted attack optimizes examples to be misclassified as a </a:t>
              </a:r>
              <a:r>
                <a:rPr lang="en" sz="2000" b="1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rPr>
                <a:t>predetermined</a:t>
              </a:r>
              <a:r>
                <a:rPr lang="en" sz="2000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rPr>
                <a:t> target</a:t>
              </a:r>
              <a:endParaRPr sz="200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endParaRPr>
            </a:p>
          </p:txBody>
        </p:sp>
        <p:pic>
          <p:nvPicPr>
            <p:cNvPr id="206" name="Google Shape;206;p22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8018900" y="1080901"/>
              <a:ext cx="145000" cy="2725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23"/>
          <p:cNvSpPr txBox="1"/>
          <p:nvPr/>
        </p:nvSpPr>
        <p:spPr>
          <a:xfrm>
            <a:off x="423400" y="159700"/>
            <a:ext cx="82971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Transferability</a:t>
            </a:r>
            <a:endParaRPr sz="3600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12" name="Google Shape;212;p23"/>
          <p:cNvSpPr txBox="1"/>
          <p:nvPr/>
        </p:nvSpPr>
        <p:spPr>
          <a:xfrm>
            <a:off x="423400" y="961975"/>
            <a:ext cx="8409000" cy="90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An adversarial example crafted for one model can be used to attack many </a:t>
            </a:r>
            <a:r>
              <a:rPr lang="en" sz="2000" b="1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different</a:t>
            </a:r>
            <a:r>
              <a:rPr lang="en" sz="200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models</a:t>
            </a:r>
            <a:endParaRPr sz="2000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13" name="Google Shape;213;p23"/>
          <p:cNvSpPr txBox="1"/>
          <p:nvPr/>
        </p:nvSpPr>
        <p:spPr>
          <a:xfrm>
            <a:off x="423400" y="3972625"/>
            <a:ext cx="8409000" cy="75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Consequently, an attacker does not always need access to a model’s parameters or architectural information to attack it</a:t>
            </a:r>
            <a:endParaRPr sz="2000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14" name="Google Shape;214;p23"/>
          <p:cNvSpPr txBox="1"/>
          <p:nvPr/>
        </p:nvSpPr>
        <p:spPr>
          <a:xfrm>
            <a:off x="423400" y="3036875"/>
            <a:ext cx="8409000" cy="8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Even though transfer rates can vary widely, transferability demonstrates that </a:t>
            </a:r>
            <a:r>
              <a:rPr lang="en" sz="2000" b="1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adversarial failure modes</a:t>
            </a:r>
            <a:r>
              <a:rPr lang="en" sz="200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are somewhat </a:t>
            </a:r>
            <a:r>
              <a:rPr lang="en" sz="2000" b="1">
                <a:solidFill>
                  <a:srgbClr val="FF0000"/>
                </a:solidFill>
                <a:latin typeface="Nunito"/>
                <a:ea typeface="Nunito"/>
                <a:cs typeface="Nunito"/>
                <a:sym typeface="Nunito"/>
              </a:rPr>
              <a:t>shared</a:t>
            </a:r>
            <a:r>
              <a:rPr lang="en" sz="200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across models</a:t>
            </a:r>
            <a:endParaRPr sz="2000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grpSp>
        <p:nvGrpSpPr>
          <p:cNvPr id="215" name="Google Shape;215;p23"/>
          <p:cNvGrpSpPr/>
          <p:nvPr/>
        </p:nvGrpSpPr>
        <p:grpSpPr>
          <a:xfrm>
            <a:off x="423400" y="1999425"/>
            <a:ext cx="8409000" cy="905700"/>
            <a:chOff x="423400" y="1475900"/>
            <a:chExt cx="8409000" cy="905700"/>
          </a:xfrm>
        </p:grpSpPr>
        <p:sp>
          <p:nvSpPr>
            <p:cNvPr id="216" name="Google Shape;216;p23"/>
            <p:cNvSpPr txBox="1"/>
            <p:nvPr/>
          </p:nvSpPr>
          <p:spPr>
            <a:xfrm>
              <a:off x="423400" y="1475900"/>
              <a:ext cx="8409000" cy="905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rPr>
                <a:t>Given models       and       ,          designed for       sometimes gives</a:t>
              </a:r>
              <a:endParaRPr sz="200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rPr>
                <a:t>                  a </a:t>
              </a:r>
              <a:r>
                <a:rPr lang="en" sz="2000" b="1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rPr>
                <a:t>high</a:t>
              </a:r>
              <a:r>
                <a:rPr lang="en" sz="2000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rPr>
                <a:t> loss, even if        is a different architecture</a:t>
              </a:r>
              <a:endParaRPr sz="200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endParaRPr>
            </a:p>
          </p:txBody>
        </p:sp>
        <p:pic>
          <p:nvPicPr>
            <p:cNvPr id="217" name="Google Shape;217;p23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2124425" y="1662477"/>
              <a:ext cx="354105" cy="2004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8" name="Google Shape;218;p23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009999" y="1663531"/>
              <a:ext cx="354100" cy="1983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9" name="Google Shape;219;p23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3538200" y="1695788"/>
              <a:ext cx="490444" cy="1671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0" name="Google Shape;220;p23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5605800" y="1662478"/>
              <a:ext cx="354100" cy="20047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1" name="Google Shape;221;p23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858774" y="1925373"/>
              <a:ext cx="354100" cy="1983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2" name="Google Shape;222;p23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528400" y="1894200"/>
              <a:ext cx="1060021" cy="25432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24"/>
          <p:cNvSpPr txBox="1"/>
          <p:nvPr/>
        </p:nvSpPr>
        <p:spPr>
          <a:xfrm>
            <a:off x="423400" y="-12175"/>
            <a:ext cx="82971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Transferability in the Real World</a:t>
            </a:r>
            <a:endParaRPr sz="3600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28" name="Google Shape;228;p24"/>
          <p:cNvSpPr txBox="1"/>
          <p:nvPr/>
        </p:nvSpPr>
        <p:spPr>
          <a:xfrm>
            <a:off x="367675" y="818850"/>
            <a:ext cx="8409000" cy="77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Adversarial examples can be robust enough to withstand real-world instantiation noise (printer imperfections) and sensor noise (camera)</a:t>
            </a:r>
            <a:endParaRPr sz="2000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229" name="Google Shape;229;p24"/>
          <p:cNvPicPr preferRelativeResize="0"/>
          <p:nvPr/>
        </p:nvPicPr>
        <p:blipFill rotWithShape="1">
          <a:blip r:embed="rId3">
            <a:alphaModFix/>
          </a:blip>
          <a:srcRect l="3474" t="6609" r="4130" b="2605"/>
          <a:stretch/>
        </p:blipFill>
        <p:spPr>
          <a:xfrm>
            <a:off x="2075738" y="2387475"/>
            <a:ext cx="4992424" cy="2406975"/>
          </a:xfrm>
          <a:prstGeom prst="rect">
            <a:avLst/>
          </a:prstGeom>
          <a:noFill/>
          <a:ln>
            <a:noFill/>
          </a:ln>
        </p:spPr>
      </p:pic>
      <p:sp>
        <p:nvSpPr>
          <p:cNvPr id="230" name="Google Shape;230;p24"/>
          <p:cNvSpPr txBox="1"/>
          <p:nvPr/>
        </p:nvSpPr>
        <p:spPr>
          <a:xfrm>
            <a:off x="367675" y="1586925"/>
            <a:ext cx="8409000" cy="61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For example, this model has not undergone adversarial training and is susceptible to an example that’s printed on paper and photographed</a:t>
            </a:r>
            <a:endParaRPr sz="2000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31" name="Google Shape;231;p24"/>
          <p:cNvSpPr/>
          <p:nvPr/>
        </p:nvSpPr>
        <p:spPr>
          <a:xfrm>
            <a:off x="4572000" y="2387475"/>
            <a:ext cx="2496300" cy="3510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25"/>
          <p:cNvSpPr txBox="1"/>
          <p:nvPr/>
        </p:nvSpPr>
        <p:spPr>
          <a:xfrm>
            <a:off x="423400" y="-12175"/>
            <a:ext cx="82971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Improving Robustness With Data</a:t>
            </a:r>
            <a:endParaRPr sz="3600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37" name="Google Shape;237;p25"/>
          <p:cNvSpPr txBox="1"/>
          <p:nvPr/>
        </p:nvSpPr>
        <p:spPr>
          <a:xfrm>
            <a:off x="367675" y="818850"/>
            <a:ext cx="8409000" cy="43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Adversarial robustness scales slowly with dataset size</a:t>
            </a:r>
            <a:endParaRPr sz="2000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238" name="Google Shape;238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66150" y="1412050"/>
            <a:ext cx="2289301" cy="2238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7225" y="3028661"/>
            <a:ext cx="4625761" cy="1105788"/>
          </a:xfrm>
          <a:prstGeom prst="rect">
            <a:avLst/>
          </a:prstGeom>
          <a:noFill/>
          <a:ln>
            <a:noFill/>
          </a:ln>
        </p:spPr>
      </p:pic>
      <p:sp>
        <p:nvSpPr>
          <p:cNvPr id="240" name="Google Shape;240;p25"/>
          <p:cNvSpPr txBox="1"/>
          <p:nvPr/>
        </p:nvSpPr>
        <p:spPr>
          <a:xfrm>
            <a:off x="367675" y="1352250"/>
            <a:ext cx="54147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One can adversarially pretrain using adversarially distorted data for </a:t>
            </a:r>
            <a:r>
              <a:rPr lang="en" sz="2000">
                <a:latin typeface="Nunito"/>
                <a:ea typeface="Nunito"/>
                <a:cs typeface="Nunito"/>
                <a:sym typeface="Nunito"/>
              </a:rPr>
              <a:t>larger</a:t>
            </a:r>
            <a:r>
              <a:rPr lang="en" sz="200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tasks</a:t>
            </a:r>
            <a:endParaRPr sz="2000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41" name="Google Shape;241;p25"/>
          <p:cNvSpPr txBox="1"/>
          <p:nvPr/>
        </p:nvSpPr>
        <p:spPr>
          <a:xfrm>
            <a:off x="367675" y="2190450"/>
            <a:ext cx="54147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2000">
                <a:latin typeface="Nunito"/>
                <a:ea typeface="Nunito"/>
                <a:cs typeface="Nunito"/>
                <a:sym typeface="Nunito"/>
              </a:rPr>
              <a:t>E.g., for </a:t>
            </a:r>
            <a:r>
              <a:rPr lang="en" sz="200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CIFAR-100 , first adversarially pretrain on ImageNet</a:t>
            </a:r>
            <a:endParaRPr sz="2000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42" name="Google Shape;242;p25"/>
          <p:cNvSpPr/>
          <p:nvPr/>
        </p:nvSpPr>
        <p:spPr>
          <a:xfrm>
            <a:off x="531175" y="3921750"/>
            <a:ext cx="4830300" cy="212700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243;p25"/>
          <p:cNvSpPr txBox="1"/>
          <p:nvPr/>
        </p:nvSpPr>
        <p:spPr>
          <a:xfrm>
            <a:off x="384800" y="4492575"/>
            <a:ext cx="8297100" cy="43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</a:endParaRPr>
          </a:p>
        </p:txBody>
      </p:sp>
      <p:sp>
        <p:nvSpPr>
          <p:cNvPr id="244" name="Google Shape;244;p25"/>
          <p:cNvSpPr txBox="1"/>
          <p:nvPr/>
        </p:nvSpPr>
        <p:spPr>
          <a:xfrm>
            <a:off x="486500" y="4373900"/>
            <a:ext cx="8093700" cy="43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adversarial robustness is NOT just memorization, learn more </a:t>
            </a:r>
            <a:r>
              <a:rPr lang="en" sz="1800" b="1">
                <a:solidFill>
                  <a:schemeClr val="dk2"/>
                </a:solidFill>
              </a:rPr>
              <a:t>generalizable, robust</a:t>
            </a:r>
            <a:r>
              <a:rPr lang="en" sz="1800">
                <a:solidFill>
                  <a:schemeClr val="dk2"/>
                </a:solidFill>
              </a:rPr>
              <a:t> features that can transfer to other datasets.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26"/>
          <p:cNvSpPr txBox="1"/>
          <p:nvPr/>
        </p:nvSpPr>
        <p:spPr>
          <a:xfrm>
            <a:off x="423400" y="-12175"/>
            <a:ext cx="82971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Data Augmentation</a:t>
            </a:r>
            <a:endParaRPr sz="3600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50" name="Google Shape;250;p26"/>
          <p:cNvSpPr txBox="1"/>
          <p:nvPr/>
        </p:nvSpPr>
        <p:spPr>
          <a:xfrm>
            <a:off x="367675" y="818850"/>
            <a:ext cx="8409000" cy="77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Beyond using more data, models can also squeeze more out of the existing data using data augmentation</a:t>
            </a:r>
            <a:endParaRPr sz="2000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grpSp>
        <p:nvGrpSpPr>
          <p:cNvPr id="251" name="Google Shape;251;p26"/>
          <p:cNvGrpSpPr/>
          <p:nvPr/>
        </p:nvGrpSpPr>
        <p:grpSpPr>
          <a:xfrm>
            <a:off x="1270400" y="2729100"/>
            <a:ext cx="6111549" cy="1764800"/>
            <a:chOff x="-2864375" y="5629800"/>
            <a:chExt cx="6111550" cy="1764800"/>
          </a:xfrm>
        </p:grpSpPr>
        <p:pic>
          <p:nvPicPr>
            <p:cNvPr id="252" name="Google Shape;252;p26"/>
            <p:cNvPicPr preferRelativeResize="0"/>
            <p:nvPr/>
          </p:nvPicPr>
          <p:blipFill rotWithShape="1">
            <a:blip r:embed="rId3">
              <a:alphaModFix/>
            </a:blip>
            <a:srcRect l="14915" t="17958"/>
            <a:stretch/>
          </p:blipFill>
          <p:spPr>
            <a:xfrm>
              <a:off x="-2864375" y="6039175"/>
              <a:ext cx="6111550" cy="13554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3" name="Google Shape;253;p26"/>
            <p:cNvSpPr txBox="1"/>
            <p:nvPr/>
          </p:nvSpPr>
          <p:spPr>
            <a:xfrm>
              <a:off x="-2785650" y="5629800"/>
              <a:ext cx="5954100" cy="654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 b="1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rPr>
                <a:t>   Original         Mixup          Cutout          CutMix</a:t>
              </a:r>
              <a:endParaRPr sz="2000" b="1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endParaRPr>
            </a:p>
          </p:txBody>
        </p:sp>
      </p:grpSp>
      <p:sp>
        <p:nvSpPr>
          <p:cNvPr id="254" name="Google Shape;254;p26"/>
          <p:cNvSpPr txBox="1"/>
          <p:nvPr/>
        </p:nvSpPr>
        <p:spPr>
          <a:xfrm>
            <a:off x="367675" y="1733250"/>
            <a:ext cx="7917000" cy="77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data augmentation techniques</a:t>
            </a:r>
            <a:r>
              <a:rPr lang="en" sz="2000">
                <a:latin typeface="Nunito"/>
                <a:ea typeface="Nunito"/>
                <a:cs typeface="Nunito"/>
                <a:sym typeface="Nunito"/>
              </a:rPr>
              <a:t> + </a:t>
            </a:r>
            <a:r>
              <a:rPr lang="en" sz="200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adversarial training</a:t>
            </a:r>
            <a:endParaRPr sz="2000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27"/>
          <p:cNvSpPr txBox="1"/>
          <p:nvPr/>
        </p:nvSpPr>
        <p:spPr>
          <a:xfrm>
            <a:off x="367500" y="4019375"/>
            <a:ext cx="8409000" cy="77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Given parameters   , at each iteration the model is updated with an exponential moving average  </a:t>
            </a:r>
            <a:endParaRPr sz="2000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260" name="Google Shape;260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33017" y="4159862"/>
            <a:ext cx="127675" cy="218475"/>
          </a:xfrm>
          <a:prstGeom prst="rect">
            <a:avLst/>
          </a:prstGeom>
          <a:noFill/>
          <a:ln>
            <a:noFill/>
          </a:ln>
        </p:spPr>
      </p:pic>
      <p:sp>
        <p:nvSpPr>
          <p:cNvPr id="261" name="Google Shape;261;p27"/>
          <p:cNvSpPr txBox="1"/>
          <p:nvPr/>
        </p:nvSpPr>
        <p:spPr>
          <a:xfrm>
            <a:off x="79513" y="142363"/>
            <a:ext cx="8669012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Data Augmentation Results and Caveat</a:t>
            </a:r>
            <a:endParaRPr sz="3600" dirty="0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62" name="Google Shape;262;p27"/>
          <p:cNvSpPr txBox="1"/>
          <p:nvPr/>
        </p:nvSpPr>
        <p:spPr>
          <a:xfrm>
            <a:off x="367500" y="3231025"/>
            <a:ext cx="8409000" cy="77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Nunito"/>
                <a:ea typeface="Nunito"/>
                <a:cs typeface="Nunito"/>
                <a:sym typeface="Nunito"/>
              </a:rPr>
              <a:t>The</a:t>
            </a:r>
            <a:r>
              <a:rPr lang="en" sz="200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parameter exponential moving average is needed for data augmentation to be beneficial</a:t>
            </a:r>
            <a:endParaRPr sz="2000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263" name="Google Shape;263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60463" y="943103"/>
            <a:ext cx="3223051" cy="224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739387" y="4431196"/>
            <a:ext cx="3153876" cy="338350"/>
          </a:xfrm>
          <a:prstGeom prst="rect">
            <a:avLst/>
          </a:prstGeom>
          <a:noFill/>
          <a:ln>
            <a:noFill/>
          </a:ln>
        </p:spPr>
      </p:pic>
      <p:sp>
        <p:nvSpPr>
          <p:cNvPr id="265" name="Google Shape;265;p27"/>
          <p:cNvSpPr/>
          <p:nvPr/>
        </p:nvSpPr>
        <p:spPr>
          <a:xfrm rot="-5400000">
            <a:off x="2460975" y="1836550"/>
            <a:ext cx="1272000" cy="2730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27"/>
          <p:cNvSpPr/>
          <p:nvPr/>
        </p:nvSpPr>
        <p:spPr>
          <a:xfrm>
            <a:off x="4136575" y="2958025"/>
            <a:ext cx="1214700" cy="2730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27"/>
          <p:cNvSpPr/>
          <p:nvPr/>
        </p:nvSpPr>
        <p:spPr>
          <a:xfrm>
            <a:off x="5434850" y="1064050"/>
            <a:ext cx="443400" cy="2730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p27"/>
          <p:cNvSpPr txBox="1"/>
          <p:nvPr/>
        </p:nvSpPr>
        <p:spPr>
          <a:xfrm>
            <a:off x="6393925" y="996900"/>
            <a:ext cx="1100100" cy="21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CutMix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28"/>
          <p:cNvSpPr txBox="1"/>
          <p:nvPr/>
        </p:nvSpPr>
        <p:spPr>
          <a:xfrm>
            <a:off x="423400" y="90950"/>
            <a:ext cx="82971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Smooth Activations</a:t>
            </a:r>
            <a:endParaRPr sz="3600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74" name="Google Shape;274;p28"/>
          <p:cNvSpPr txBox="1"/>
          <p:nvPr/>
        </p:nvSpPr>
        <p:spPr>
          <a:xfrm>
            <a:off x="367575" y="921975"/>
            <a:ext cx="8409000" cy="7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Sharp activation functions such as ReLUs makes adversarial training less effective</a:t>
            </a:r>
            <a:endParaRPr sz="2000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graphicFrame>
        <p:nvGraphicFramePr>
          <p:cNvPr id="275" name="Google Shape;275;p28"/>
          <p:cNvGraphicFramePr/>
          <p:nvPr/>
        </p:nvGraphicFramePr>
        <p:xfrm>
          <a:off x="399950" y="3617850"/>
          <a:ext cx="5634125" cy="1188660"/>
        </p:xfrm>
        <a:graphic>
          <a:graphicData uri="http://schemas.openxmlformats.org/drawingml/2006/table">
            <a:tbl>
              <a:tblPr>
                <a:noFill/>
                <a:tableStyleId>{97E4FC4C-BF78-486F-991A-FCBEC3FE3232}</a:tableStyleId>
              </a:tblPr>
              <a:tblGrid>
                <a:gridCol w="28794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546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14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Nunito"/>
                          <a:ea typeface="Nunito"/>
                          <a:cs typeface="Nunito"/>
                          <a:sym typeface="Nunito"/>
                        </a:rPr>
                        <a:t>Model</a:t>
                      </a:r>
                      <a:endParaRPr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Nunito"/>
                          <a:ea typeface="Nunito"/>
                          <a:cs typeface="Nunito"/>
                          <a:sym typeface="Nunito"/>
                        </a:rPr>
                        <a:t>ImageNet Adversarial Accuracy</a:t>
                      </a:r>
                      <a:endParaRPr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2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Nunito"/>
                          <a:ea typeface="Nunito"/>
                          <a:cs typeface="Nunito"/>
                          <a:sym typeface="Nunito"/>
                        </a:rPr>
                        <a:t>ResNet-50 with ReLUs</a:t>
                      </a:r>
                      <a:endParaRPr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Nunito"/>
                          <a:ea typeface="Nunito"/>
                          <a:cs typeface="Nunito"/>
                          <a:sym typeface="Nunito"/>
                        </a:rPr>
                        <a:t>26.41%</a:t>
                      </a:r>
                      <a:endParaRPr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62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Nunito"/>
                          <a:ea typeface="Nunito"/>
                          <a:cs typeface="Nunito"/>
                          <a:sym typeface="Nunito"/>
                        </a:rPr>
                        <a:t>ResNet-50 with GELUs</a:t>
                      </a:r>
                      <a:endParaRPr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Nunito"/>
                          <a:ea typeface="Nunito"/>
                          <a:cs typeface="Nunito"/>
                          <a:sym typeface="Nunito"/>
                        </a:rPr>
                        <a:t>35.51%</a:t>
                      </a:r>
                      <a:endParaRPr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76" name="Google Shape;276;p28"/>
          <p:cNvSpPr txBox="1"/>
          <p:nvPr/>
        </p:nvSpPr>
        <p:spPr>
          <a:xfrm>
            <a:off x="367575" y="1760175"/>
            <a:ext cx="5476200" cy="152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By improving </a:t>
            </a:r>
            <a:r>
              <a:rPr lang="en" sz="2000" b="1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gradient quality</a:t>
            </a:r>
            <a:r>
              <a:rPr lang="en" sz="200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for</a:t>
            </a:r>
            <a:r>
              <a:rPr lang="en" sz="2000"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" sz="200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either the adversarial attacker or</a:t>
            </a:r>
            <a:r>
              <a:rPr lang="en" sz="2000"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" sz="200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the network optimizer,</a:t>
            </a:r>
            <a:endParaRPr sz="2000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smooth activations improve adversarial training</a:t>
            </a:r>
            <a:endParaRPr sz="2000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277" name="Google Shape;277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00775" y="1609563"/>
            <a:ext cx="2599309" cy="2160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29"/>
          <p:cNvSpPr txBox="1"/>
          <p:nvPr/>
        </p:nvSpPr>
        <p:spPr>
          <a:xfrm>
            <a:off x="423400" y="-12175"/>
            <a:ext cx="82971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Unforeseen Adversaries</a:t>
            </a:r>
            <a:endParaRPr sz="3600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83" name="Google Shape;283;p29"/>
          <p:cNvSpPr txBox="1"/>
          <p:nvPr/>
        </p:nvSpPr>
        <p:spPr>
          <a:xfrm>
            <a:off x="-23001" y="4799025"/>
            <a:ext cx="13722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Dan Hendrycks</a:t>
            </a:r>
            <a:endParaRPr sz="1300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84" name="Google Shape;284;p29"/>
          <p:cNvSpPr txBox="1"/>
          <p:nvPr/>
        </p:nvSpPr>
        <p:spPr>
          <a:xfrm>
            <a:off x="8624864" y="4794442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300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17</a:t>
            </a:fld>
            <a:endParaRPr sz="1300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85" name="Google Shape;285;p29"/>
          <p:cNvSpPr txBox="1"/>
          <p:nvPr/>
        </p:nvSpPr>
        <p:spPr>
          <a:xfrm>
            <a:off x="3538200" y="4799025"/>
            <a:ext cx="20676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Introduction to ML Safety</a:t>
            </a:r>
            <a:endParaRPr sz="1300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86" name="Google Shape;286;p29"/>
          <p:cNvSpPr txBox="1"/>
          <p:nvPr/>
        </p:nvSpPr>
        <p:spPr>
          <a:xfrm>
            <a:off x="423400" y="790100"/>
            <a:ext cx="8409000" cy="74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In practice, attackers could use </a:t>
            </a:r>
            <a:r>
              <a:rPr lang="en" sz="2000" b="1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unforeseen</a:t>
            </a:r>
            <a:r>
              <a:rPr lang="en" sz="200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or novel attacks, whose specifications are not known beforehand</a:t>
            </a:r>
            <a:endParaRPr sz="2000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87" name="Google Shape;287;p29"/>
          <p:cNvSpPr txBox="1"/>
          <p:nvPr/>
        </p:nvSpPr>
        <p:spPr>
          <a:xfrm>
            <a:off x="397150" y="2974713"/>
            <a:ext cx="5235000" cy="106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To estimate robustness to unforeseen attacks, measure robustness to </a:t>
            </a:r>
            <a:r>
              <a:rPr lang="en" sz="2000" b="1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multiple</a:t>
            </a:r>
            <a:r>
              <a:rPr lang="en" sz="200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attacks not encountered during training</a:t>
            </a:r>
            <a:endParaRPr sz="2000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288" name="Google Shape;288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33100" y="1390575"/>
            <a:ext cx="3334950" cy="3294450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Google Shape;289;p29"/>
          <p:cNvSpPr txBox="1"/>
          <p:nvPr/>
        </p:nvSpPr>
        <p:spPr>
          <a:xfrm>
            <a:off x="423400" y="2003000"/>
            <a:ext cx="5182500" cy="74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Models are far </a:t>
            </a:r>
            <a:r>
              <a:rPr lang="en" sz="2000" b="1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less robust</a:t>
            </a:r>
            <a:r>
              <a:rPr lang="en" sz="200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to attacks they have not trained against</a:t>
            </a:r>
            <a:endParaRPr sz="2000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30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Robustness to 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Distribution Shift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3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Distribution Shift is everywhere in modern ML</a:t>
            </a:r>
            <a:endParaRPr/>
          </a:p>
        </p:txBody>
      </p:sp>
      <p:pic>
        <p:nvPicPr>
          <p:cNvPr id="300" name="Google Shape;300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600" y="2069675"/>
            <a:ext cx="2902305" cy="2103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81450" y="2069675"/>
            <a:ext cx="5646878" cy="210312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02" name="Google Shape;302;p31"/>
          <p:cNvCxnSpPr/>
          <p:nvPr/>
        </p:nvCxnSpPr>
        <p:spPr>
          <a:xfrm flipH="1">
            <a:off x="3093900" y="1226075"/>
            <a:ext cx="11400" cy="3403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03" name="Google Shape;303;p31"/>
          <p:cNvSpPr txBox="1"/>
          <p:nvPr/>
        </p:nvSpPr>
        <p:spPr>
          <a:xfrm>
            <a:off x="676050" y="1375050"/>
            <a:ext cx="1501200" cy="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3C78D8"/>
                </a:solidFill>
              </a:rPr>
              <a:t>Train</a:t>
            </a:r>
            <a:endParaRPr sz="1800" b="1">
              <a:solidFill>
                <a:srgbClr val="3C78D8"/>
              </a:solidFill>
            </a:endParaRPr>
          </a:p>
        </p:txBody>
      </p:sp>
      <p:sp>
        <p:nvSpPr>
          <p:cNvPr id="304" name="Google Shape;304;p31"/>
          <p:cNvSpPr txBox="1"/>
          <p:nvPr/>
        </p:nvSpPr>
        <p:spPr>
          <a:xfrm>
            <a:off x="5354288" y="1375050"/>
            <a:ext cx="1501200" cy="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6AA84F"/>
                </a:solidFill>
              </a:rPr>
              <a:t>Deploy</a:t>
            </a:r>
            <a:endParaRPr sz="1800" b="1">
              <a:solidFill>
                <a:srgbClr val="6AA84F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Agenda</a:t>
            </a:r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Robustness to adversarial data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  <a:p>
            <a:pPr marL="457200" lvl="0" indent="-342900" algn="l" rtl="0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Robustness to distribution shift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  <a:p>
            <a:pPr marL="457200" lvl="0" indent="-342900" algn="l" rtl="0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Robustness to spurious correlations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32"/>
          <p:cNvSpPr txBox="1">
            <a:spLocks noGrp="1"/>
          </p:cNvSpPr>
          <p:nvPr>
            <p:ph type="title"/>
          </p:nvPr>
        </p:nvSpPr>
        <p:spPr>
          <a:xfrm>
            <a:off x="311700" y="1922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Distribution Shift is everywhere in modern ML</a:t>
            </a:r>
            <a:endParaRPr/>
          </a:p>
        </p:txBody>
      </p:sp>
      <p:pic>
        <p:nvPicPr>
          <p:cNvPr id="310" name="Google Shape;310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9700" y="1017725"/>
            <a:ext cx="8024600" cy="3862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33"/>
          <p:cNvSpPr txBox="1">
            <a:spLocks noGrp="1"/>
          </p:cNvSpPr>
          <p:nvPr>
            <p:ph type="ctrTitle"/>
          </p:nvPr>
        </p:nvSpPr>
        <p:spPr>
          <a:xfrm>
            <a:off x="311708" y="10217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700"/>
              <a:t>Is Robustness To </a:t>
            </a:r>
            <a:endParaRPr sz="37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700"/>
              <a:t>Distribution Shift Still A Problem </a:t>
            </a:r>
            <a:endParaRPr sz="37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700"/>
              <a:t>With </a:t>
            </a:r>
            <a:r>
              <a:rPr lang="en" sz="3700" b="1">
                <a:solidFill>
                  <a:srgbClr val="9900FF"/>
                </a:solidFill>
              </a:rPr>
              <a:t>Foundation Models</a:t>
            </a:r>
            <a:r>
              <a:rPr lang="en" sz="3700"/>
              <a:t> ?</a:t>
            </a:r>
            <a:endParaRPr sz="370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0" name="Google Shape;320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2000" y="152400"/>
            <a:ext cx="8266701" cy="483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" name="Google Shape;321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37144" y="2417744"/>
            <a:ext cx="2071720" cy="795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2" name="Google Shape;322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44202" y="2205250"/>
            <a:ext cx="3092300" cy="733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3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Goal </a:t>
            </a:r>
            <a:endParaRPr/>
          </a:p>
        </p:txBody>
      </p:sp>
      <p:sp>
        <p:nvSpPr>
          <p:cNvPr id="328" name="Google Shape;328;p3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Giving a pre-trained model </a:t>
            </a:r>
            <a:r>
              <a:rPr lang="en" b="1">
                <a:solidFill>
                  <a:srgbClr val="0000FF"/>
                </a:solidFill>
              </a:rPr>
              <a:t>M</a:t>
            </a:r>
            <a:r>
              <a:rPr lang="en" b="1" baseline="-25000">
                <a:solidFill>
                  <a:srgbClr val="0000FF"/>
                </a:solidFill>
              </a:rPr>
              <a:t>pre</a:t>
            </a:r>
            <a:endParaRPr b="1" baseline="-25000">
              <a:solidFill>
                <a:srgbClr val="0000FF"/>
              </a:solidFill>
            </a:endParaRPr>
          </a:p>
          <a:p>
            <a:pPr marL="45720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baseline="-25000"/>
              <a:t> </a:t>
            </a:r>
            <a:endParaRPr/>
          </a:p>
          <a:p>
            <a:pPr marL="457200" lvl="0" indent="-342900" algn="l" rtl="0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Reference distribution data </a:t>
            </a:r>
            <a:r>
              <a:rPr lang="en" b="1">
                <a:solidFill>
                  <a:srgbClr val="6AA84F"/>
                </a:solidFill>
              </a:rPr>
              <a:t>D</a:t>
            </a:r>
            <a:r>
              <a:rPr lang="en" b="1" baseline="-25000">
                <a:solidFill>
                  <a:srgbClr val="6AA84F"/>
                </a:solidFill>
              </a:rPr>
              <a:t>ref</a:t>
            </a:r>
            <a:r>
              <a:rPr lang="en" baseline="-25000"/>
              <a:t> </a:t>
            </a:r>
            <a:r>
              <a:rPr lang="en"/>
              <a:t>and shifted distribution data </a:t>
            </a:r>
            <a:r>
              <a:rPr lang="en" b="1">
                <a:solidFill>
                  <a:srgbClr val="FF9900"/>
                </a:solidFill>
              </a:rPr>
              <a:t>D</a:t>
            </a:r>
            <a:r>
              <a:rPr lang="en" b="1" baseline="-25000">
                <a:solidFill>
                  <a:srgbClr val="FF9900"/>
                </a:solidFill>
              </a:rPr>
              <a:t>shift</a:t>
            </a:r>
            <a:endParaRPr b="1" baseline="-25000">
              <a:solidFill>
                <a:srgbClr val="FF9900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baseline="-25000"/>
          </a:p>
          <a:p>
            <a:pPr marL="457200" lvl="0" indent="-342900" algn="l" rtl="0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The model </a:t>
            </a:r>
            <a:r>
              <a:rPr lang="en" b="1">
                <a:solidFill>
                  <a:srgbClr val="0000FF"/>
                </a:solidFill>
              </a:rPr>
              <a:t>M</a:t>
            </a:r>
            <a:r>
              <a:rPr lang="en" b="1" baseline="-25000">
                <a:solidFill>
                  <a:srgbClr val="0000FF"/>
                </a:solidFill>
              </a:rPr>
              <a:t>pre</a:t>
            </a:r>
            <a:r>
              <a:rPr lang="en"/>
              <a:t> fine-tuned on </a:t>
            </a:r>
            <a:r>
              <a:rPr lang="en" b="1">
                <a:solidFill>
                  <a:srgbClr val="6AA84F"/>
                </a:solidFill>
              </a:rPr>
              <a:t>D</a:t>
            </a:r>
            <a:r>
              <a:rPr lang="en" b="1" baseline="-25000">
                <a:solidFill>
                  <a:srgbClr val="6AA84F"/>
                </a:solidFill>
              </a:rPr>
              <a:t>ref</a:t>
            </a:r>
            <a:r>
              <a:rPr lang="en" baseline="-25000"/>
              <a:t> </a:t>
            </a:r>
            <a:r>
              <a:rPr lang="en"/>
              <a:t>should perform well on the test sets of both </a:t>
            </a:r>
            <a:r>
              <a:rPr lang="en" b="1">
                <a:solidFill>
                  <a:srgbClr val="6AA84F"/>
                </a:solidFill>
              </a:rPr>
              <a:t>D</a:t>
            </a:r>
            <a:r>
              <a:rPr lang="en" b="1" baseline="-25000">
                <a:solidFill>
                  <a:srgbClr val="6AA84F"/>
                </a:solidFill>
              </a:rPr>
              <a:t>ref</a:t>
            </a:r>
            <a:r>
              <a:rPr lang="en"/>
              <a:t> and </a:t>
            </a:r>
            <a:r>
              <a:rPr lang="en" b="1">
                <a:solidFill>
                  <a:srgbClr val="FF9900"/>
                </a:solidFill>
              </a:rPr>
              <a:t>D</a:t>
            </a:r>
            <a:r>
              <a:rPr lang="en" b="1" baseline="-25000">
                <a:solidFill>
                  <a:srgbClr val="FF9900"/>
                </a:solidFill>
              </a:rPr>
              <a:t>shift</a:t>
            </a:r>
            <a:endParaRPr b="1" baseline="-25000">
              <a:solidFill>
                <a:srgbClr val="FF9900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  <a:p>
            <a:pPr marL="45720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36"/>
          <p:cNvSpPr txBox="1">
            <a:spLocks noGrp="1"/>
          </p:cNvSpPr>
          <p:nvPr>
            <p:ph type="title"/>
          </p:nvPr>
        </p:nvSpPr>
        <p:spPr>
          <a:xfrm>
            <a:off x="142375" y="106350"/>
            <a:ext cx="819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Common Benchmark - ImageNet (</a:t>
            </a:r>
            <a:r>
              <a:rPr lang="en">
                <a:solidFill>
                  <a:srgbClr val="FF00FF"/>
                </a:solidFill>
              </a:rPr>
              <a:t>Domain Shift</a:t>
            </a:r>
            <a:r>
              <a:rPr lang="en"/>
              <a:t>) </a:t>
            </a:r>
            <a:endParaRPr/>
          </a:p>
        </p:txBody>
      </p:sp>
      <p:pic>
        <p:nvPicPr>
          <p:cNvPr id="334" name="Google Shape;334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9200" y="763550"/>
            <a:ext cx="1931941" cy="1172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5" name="Google Shape;335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0488" y="2869850"/>
            <a:ext cx="1929385" cy="12127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" name="Google Shape;336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325738" y="2892814"/>
            <a:ext cx="1929384" cy="1166818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Google Shape;337;p3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325748" y="779958"/>
            <a:ext cx="1929385" cy="1139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" name="Google Shape;338;p3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440988" y="2902233"/>
            <a:ext cx="1929383" cy="1147984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" name="Google Shape;339;p3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441000" y="752413"/>
            <a:ext cx="1929385" cy="1120880"/>
          </a:xfrm>
          <a:prstGeom prst="rect">
            <a:avLst/>
          </a:prstGeom>
          <a:noFill/>
          <a:ln>
            <a:noFill/>
          </a:ln>
        </p:spPr>
      </p:pic>
      <p:sp>
        <p:nvSpPr>
          <p:cNvPr id="340" name="Google Shape;340;p36"/>
          <p:cNvSpPr txBox="1"/>
          <p:nvPr/>
        </p:nvSpPr>
        <p:spPr>
          <a:xfrm>
            <a:off x="777675" y="2077350"/>
            <a:ext cx="1335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chemeClr val="dk2"/>
                </a:solidFill>
              </a:rPr>
              <a:t>1000</a:t>
            </a:r>
            <a:r>
              <a:rPr lang="en" sz="1000">
                <a:solidFill>
                  <a:schemeClr val="dk2"/>
                </a:solidFill>
              </a:rPr>
              <a:t> classes</a:t>
            </a:r>
            <a:endParaRPr sz="1000">
              <a:solidFill>
                <a:schemeClr val="dk2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chemeClr val="dk2"/>
                </a:solidFill>
              </a:rPr>
              <a:t>natural</a:t>
            </a:r>
            <a:r>
              <a:rPr lang="en" sz="1000">
                <a:solidFill>
                  <a:schemeClr val="dk2"/>
                </a:solidFill>
              </a:rPr>
              <a:t> images</a:t>
            </a:r>
            <a:endParaRPr sz="1000">
              <a:solidFill>
                <a:schemeClr val="dk2"/>
              </a:solidFill>
            </a:endParaRPr>
          </a:p>
        </p:txBody>
      </p:sp>
      <p:sp>
        <p:nvSpPr>
          <p:cNvPr id="341" name="Google Shape;341;p36"/>
          <p:cNvSpPr txBox="1"/>
          <p:nvPr/>
        </p:nvSpPr>
        <p:spPr>
          <a:xfrm>
            <a:off x="3258624" y="2077350"/>
            <a:ext cx="22827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chemeClr val="dk2"/>
                </a:solidFill>
              </a:rPr>
              <a:t>1000</a:t>
            </a:r>
            <a:r>
              <a:rPr lang="en" sz="1000">
                <a:solidFill>
                  <a:schemeClr val="dk2"/>
                </a:solidFill>
              </a:rPr>
              <a:t> classes</a:t>
            </a:r>
            <a:endParaRPr sz="1000">
              <a:solidFill>
                <a:schemeClr val="dk2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chemeClr val="dk2"/>
                </a:solidFill>
              </a:rPr>
              <a:t>50</a:t>
            </a:r>
            <a:r>
              <a:rPr lang="en" sz="1000">
                <a:solidFill>
                  <a:schemeClr val="dk2"/>
                </a:solidFill>
              </a:rPr>
              <a:t> images / class, </a:t>
            </a:r>
            <a:r>
              <a:rPr lang="en" sz="1000" b="1">
                <a:solidFill>
                  <a:schemeClr val="dk2"/>
                </a:solidFill>
              </a:rPr>
              <a:t>sketch</a:t>
            </a:r>
            <a:r>
              <a:rPr lang="en" sz="1000">
                <a:solidFill>
                  <a:schemeClr val="dk2"/>
                </a:solidFill>
              </a:rPr>
              <a:t> images</a:t>
            </a:r>
            <a:endParaRPr sz="1000">
              <a:solidFill>
                <a:schemeClr val="dk2"/>
              </a:solidFill>
            </a:endParaRPr>
          </a:p>
        </p:txBody>
      </p:sp>
      <p:sp>
        <p:nvSpPr>
          <p:cNvPr id="342" name="Google Shape;342;p36"/>
          <p:cNvSpPr txBox="1"/>
          <p:nvPr/>
        </p:nvSpPr>
        <p:spPr>
          <a:xfrm>
            <a:off x="2515925" y="1118738"/>
            <a:ext cx="6372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800" b="1">
                <a:solidFill>
                  <a:srgbClr val="6AA84F"/>
                </a:solidFill>
              </a:rPr>
              <a:t>D</a:t>
            </a:r>
            <a:r>
              <a:rPr lang="en" sz="1800" b="1" baseline="-25000">
                <a:solidFill>
                  <a:srgbClr val="6AA84F"/>
                </a:solidFill>
              </a:rPr>
              <a:t>ref</a:t>
            </a:r>
            <a:endParaRPr/>
          </a:p>
        </p:txBody>
      </p:sp>
      <p:sp>
        <p:nvSpPr>
          <p:cNvPr id="343" name="Google Shape;343;p36"/>
          <p:cNvSpPr txBox="1"/>
          <p:nvPr/>
        </p:nvSpPr>
        <p:spPr>
          <a:xfrm>
            <a:off x="2782784" y="4241425"/>
            <a:ext cx="30153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chemeClr val="dk2"/>
                </a:solidFill>
              </a:rPr>
              <a:t>200</a:t>
            </a:r>
            <a:r>
              <a:rPr lang="en" sz="1000">
                <a:solidFill>
                  <a:schemeClr val="dk2"/>
                </a:solidFill>
              </a:rPr>
              <a:t> classes, </a:t>
            </a:r>
            <a:r>
              <a:rPr lang="en" sz="1000" b="1">
                <a:solidFill>
                  <a:schemeClr val="dk2"/>
                </a:solidFill>
              </a:rPr>
              <a:t>30k</a:t>
            </a:r>
            <a:r>
              <a:rPr lang="en" sz="1000">
                <a:solidFill>
                  <a:schemeClr val="dk2"/>
                </a:solidFill>
              </a:rPr>
              <a:t> images</a:t>
            </a:r>
            <a:endParaRPr sz="1000">
              <a:solidFill>
                <a:schemeClr val="dk2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</a:rPr>
              <a:t>art, cartoons, graphics, paintings, patterns, plastic objects, sculpture, tattoos, toys, video game</a:t>
            </a:r>
            <a:endParaRPr sz="1000">
              <a:solidFill>
                <a:schemeClr val="dk2"/>
              </a:solidFill>
            </a:endParaRPr>
          </a:p>
        </p:txBody>
      </p:sp>
      <p:sp>
        <p:nvSpPr>
          <p:cNvPr id="344" name="Google Shape;344;p36"/>
          <p:cNvSpPr txBox="1"/>
          <p:nvPr/>
        </p:nvSpPr>
        <p:spPr>
          <a:xfrm>
            <a:off x="6169736" y="2002163"/>
            <a:ext cx="22827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chemeClr val="dk2"/>
                </a:solidFill>
              </a:rPr>
              <a:t>200</a:t>
            </a:r>
            <a:r>
              <a:rPr lang="en" sz="1000">
                <a:solidFill>
                  <a:schemeClr val="dk2"/>
                </a:solidFill>
              </a:rPr>
              <a:t> classes, </a:t>
            </a:r>
            <a:r>
              <a:rPr lang="en" sz="1000" b="1">
                <a:solidFill>
                  <a:schemeClr val="dk2"/>
                </a:solidFill>
              </a:rPr>
              <a:t>7.5k</a:t>
            </a:r>
            <a:r>
              <a:rPr lang="en" sz="1000">
                <a:solidFill>
                  <a:schemeClr val="dk2"/>
                </a:solidFill>
              </a:rPr>
              <a:t> images</a:t>
            </a:r>
            <a:endParaRPr sz="1000">
              <a:solidFill>
                <a:schemeClr val="dk2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chemeClr val="dk2"/>
                </a:solidFill>
              </a:rPr>
              <a:t>natural</a:t>
            </a:r>
            <a:r>
              <a:rPr lang="en" sz="1000">
                <a:solidFill>
                  <a:schemeClr val="dk2"/>
                </a:solidFill>
              </a:rPr>
              <a:t> images </a:t>
            </a:r>
            <a:r>
              <a:rPr lang="en" sz="1000" b="1">
                <a:solidFill>
                  <a:schemeClr val="dk2"/>
                </a:solidFill>
              </a:rPr>
              <a:t>wrongly</a:t>
            </a:r>
            <a:r>
              <a:rPr lang="en" sz="1000">
                <a:solidFill>
                  <a:schemeClr val="dk2"/>
                </a:solidFill>
              </a:rPr>
              <a:t> classified by a ResNet-50</a:t>
            </a:r>
            <a:endParaRPr sz="1000">
              <a:solidFill>
                <a:schemeClr val="dk2"/>
              </a:solidFill>
            </a:endParaRPr>
          </a:p>
        </p:txBody>
      </p:sp>
      <p:sp>
        <p:nvSpPr>
          <p:cNvPr id="345" name="Google Shape;345;p36"/>
          <p:cNvSpPr txBox="1"/>
          <p:nvPr/>
        </p:nvSpPr>
        <p:spPr>
          <a:xfrm>
            <a:off x="303824" y="4241425"/>
            <a:ext cx="22827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chemeClr val="dk2"/>
                </a:solidFill>
              </a:rPr>
              <a:t>1000</a:t>
            </a:r>
            <a:r>
              <a:rPr lang="en" sz="1000">
                <a:solidFill>
                  <a:schemeClr val="dk2"/>
                </a:solidFill>
              </a:rPr>
              <a:t> classes</a:t>
            </a:r>
            <a:endParaRPr sz="1000">
              <a:solidFill>
                <a:schemeClr val="dk2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chemeClr val="dk2"/>
                </a:solidFill>
              </a:rPr>
              <a:t>10</a:t>
            </a:r>
            <a:r>
              <a:rPr lang="en" sz="1000">
                <a:solidFill>
                  <a:schemeClr val="dk2"/>
                </a:solidFill>
              </a:rPr>
              <a:t> images / class, </a:t>
            </a:r>
            <a:r>
              <a:rPr lang="en" sz="1000" b="1">
                <a:solidFill>
                  <a:schemeClr val="dk2"/>
                </a:solidFill>
              </a:rPr>
              <a:t>natural</a:t>
            </a:r>
            <a:r>
              <a:rPr lang="en" sz="1000">
                <a:solidFill>
                  <a:schemeClr val="dk2"/>
                </a:solidFill>
              </a:rPr>
              <a:t> images independent of original ImageNet</a:t>
            </a:r>
            <a:endParaRPr sz="1000">
              <a:solidFill>
                <a:schemeClr val="dk2"/>
              </a:solidFill>
            </a:endParaRPr>
          </a:p>
        </p:txBody>
      </p:sp>
      <p:sp>
        <p:nvSpPr>
          <p:cNvPr id="346" name="Google Shape;346;p36"/>
          <p:cNvSpPr txBox="1"/>
          <p:nvPr/>
        </p:nvSpPr>
        <p:spPr>
          <a:xfrm>
            <a:off x="2515913" y="3384950"/>
            <a:ext cx="7038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800" b="1">
                <a:solidFill>
                  <a:srgbClr val="FF9900"/>
                </a:solidFill>
              </a:rPr>
              <a:t>D</a:t>
            </a:r>
            <a:r>
              <a:rPr lang="en" sz="1800" b="1" baseline="-25000">
                <a:solidFill>
                  <a:srgbClr val="FF9900"/>
                </a:solidFill>
              </a:rPr>
              <a:t>shift</a:t>
            </a:r>
            <a:endParaRPr/>
          </a:p>
        </p:txBody>
      </p:sp>
      <p:sp>
        <p:nvSpPr>
          <p:cNvPr id="347" name="Google Shape;347;p36"/>
          <p:cNvSpPr txBox="1"/>
          <p:nvPr/>
        </p:nvSpPr>
        <p:spPr>
          <a:xfrm>
            <a:off x="5407813" y="1146350"/>
            <a:ext cx="7038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800" b="1">
                <a:solidFill>
                  <a:srgbClr val="FF9900"/>
                </a:solidFill>
              </a:rPr>
              <a:t>D</a:t>
            </a:r>
            <a:r>
              <a:rPr lang="en" sz="1800" b="1" baseline="-25000">
                <a:solidFill>
                  <a:srgbClr val="FF9900"/>
                </a:solidFill>
              </a:rPr>
              <a:t>shift</a:t>
            </a:r>
            <a:endParaRPr/>
          </a:p>
        </p:txBody>
      </p:sp>
      <p:sp>
        <p:nvSpPr>
          <p:cNvPr id="348" name="Google Shape;348;p36"/>
          <p:cNvSpPr txBox="1"/>
          <p:nvPr/>
        </p:nvSpPr>
        <p:spPr>
          <a:xfrm>
            <a:off x="8452413" y="1082013"/>
            <a:ext cx="7038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800" b="1">
                <a:solidFill>
                  <a:srgbClr val="FF9900"/>
                </a:solidFill>
              </a:rPr>
              <a:t>D</a:t>
            </a:r>
            <a:r>
              <a:rPr lang="en" sz="1800" b="1" baseline="-25000">
                <a:solidFill>
                  <a:srgbClr val="FF9900"/>
                </a:solidFill>
              </a:rPr>
              <a:t>shift</a:t>
            </a:r>
            <a:endParaRPr/>
          </a:p>
        </p:txBody>
      </p:sp>
      <p:sp>
        <p:nvSpPr>
          <p:cNvPr id="349" name="Google Shape;349;p36"/>
          <p:cNvSpPr txBox="1"/>
          <p:nvPr/>
        </p:nvSpPr>
        <p:spPr>
          <a:xfrm>
            <a:off x="6264349" y="4302388"/>
            <a:ext cx="22827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chemeClr val="dk2"/>
                </a:solidFill>
              </a:rPr>
              <a:t>113</a:t>
            </a:r>
            <a:r>
              <a:rPr lang="en" sz="1000">
                <a:solidFill>
                  <a:schemeClr val="dk2"/>
                </a:solidFill>
              </a:rPr>
              <a:t> classes, ~</a:t>
            </a:r>
            <a:r>
              <a:rPr lang="en" sz="1000" b="1">
                <a:solidFill>
                  <a:schemeClr val="dk2"/>
                </a:solidFill>
              </a:rPr>
              <a:t>18k</a:t>
            </a:r>
            <a:r>
              <a:rPr lang="en" sz="1000">
                <a:solidFill>
                  <a:schemeClr val="dk2"/>
                </a:solidFill>
              </a:rPr>
              <a:t> images</a:t>
            </a:r>
            <a:endParaRPr sz="1000">
              <a:solidFill>
                <a:schemeClr val="dk2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chemeClr val="dk2"/>
                </a:solidFill>
              </a:rPr>
              <a:t>objects in various scenes</a:t>
            </a:r>
            <a:endParaRPr sz="1000">
              <a:solidFill>
                <a:schemeClr val="dk2"/>
              </a:solidFill>
            </a:endParaRPr>
          </a:p>
        </p:txBody>
      </p:sp>
      <p:sp>
        <p:nvSpPr>
          <p:cNvPr id="350" name="Google Shape;350;p36"/>
          <p:cNvSpPr txBox="1"/>
          <p:nvPr/>
        </p:nvSpPr>
        <p:spPr>
          <a:xfrm>
            <a:off x="5407813" y="3296875"/>
            <a:ext cx="7038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800" b="1">
                <a:solidFill>
                  <a:srgbClr val="FF9900"/>
                </a:solidFill>
              </a:rPr>
              <a:t>D</a:t>
            </a:r>
            <a:r>
              <a:rPr lang="en" sz="1800" b="1" baseline="-25000">
                <a:solidFill>
                  <a:srgbClr val="FF9900"/>
                </a:solidFill>
              </a:rPr>
              <a:t>shift</a:t>
            </a:r>
            <a:endParaRPr/>
          </a:p>
        </p:txBody>
      </p:sp>
      <p:sp>
        <p:nvSpPr>
          <p:cNvPr id="351" name="Google Shape;351;p36"/>
          <p:cNvSpPr txBox="1"/>
          <p:nvPr/>
        </p:nvSpPr>
        <p:spPr>
          <a:xfrm>
            <a:off x="8452413" y="3384950"/>
            <a:ext cx="7038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800" b="1">
                <a:solidFill>
                  <a:srgbClr val="FF9900"/>
                </a:solidFill>
              </a:rPr>
              <a:t>D</a:t>
            </a:r>
            <a:r>
              <a:rPr lang="en" sz="1800" b="1" baseline="-25000">
                <a:solidFill>
                  <a:srgbClr val="FF9900"/>
                </a:solidFill>
              </a:rPr>
              <a:t>shift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37"/>
          <p:cNvSpPr txBox="1">
            <a:spLocks noGrp="1"/>
          </p:cNvSpPr>
          <p:nvPr>
            <p:ph type="title"/>
          </p:nvPr>
        </p:nvSpPr>
        <p:spPr>
          <a:xfrm>
            <a:off x="203325" y="1402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420"/>
              <a:t>Common Benchmark: Functional Map of the World (FMoW)  </a:t>
            </a:r>
            <a:endParaRPr sz="2420"/>
          </a:p>
        </p:txBody>
      </p:sp>
      <p:pic>
        <p:nvPicPr>
          <p:cNvPr id="357" name="Google Shape;357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20700" y="1127375"/>
            <a:ext cx="5605576" cy="2509401"/>
          </a:xfrm>
          <a:prstGeom prst="rect">
            <a:avLst/>
          </a:prstGeom>
          <a:noFill/>
          <a:ln>
            <a:noFill/>
          </a:ln>
        </p:spPr>
      </p:pic>
      <p:sp>
        <p:nvSpPr>
          <p:cNvPr id="358" name="Google Shape;358;p37"/>
          <p:cNvSpPr/>
          <p:nvPr/>
        </p:nvSpPr>
        <p:spPr>
          <a:xfrm>
            <a:off x="3888525" y="2459950"/>
            <a:ext cx="4775100" cy="4878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37"/>
          <p:cNvSpPr txBox="1"/>
          <p:nvPr/>
        </p:nvSpPr>
        <p:spPr>
          <a:xfrm>
            <a:off x="552941" y="2417500"/>
            <a:ext cx="2573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Distribution shift: years and locations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360" name="Google Shape;360;p37"/>
          <p:cNvSpPr txBox="1"/>
          <p:nvPr/>
        </p:nvSpPr>
        <p:spPr>
          <a:xfrm>
            <a:off x="4325325" y="3814675"/>
            <a:ext cx="3901500" cy="4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label: one of 62 building or land use categories</a:t>
            </a:r>
            <a:endParaRPr>
              <a:solidFill>
                <a:schemeClr val="dk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38"/>
          <p:cNvSpPr txBox="1">
            <a:spLocks noGrp="1"/>
          </p:cNvSpPr>
          <p:nvPr>
            <p:ph type="title"/>
          </p:nvPr>
        </p:nvSpPr>
        <p:spPr>
          <a:xfrm>
            <a:off x="271050" y="1808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Fine-tuning of zero-shot models</a:t>
            </a:r>
            <a:endParaRPr/>
          </a:p>
        </p:txBody>
      </p:sp>
      <p:pic>
        <p:nvPicPr>
          <p:cNvPr id="366" name="Google Shape;366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9425" y="1240800"/>
            <a:ext cx="2961074" cy="1950725"/>
          </a:xfrm>
          <a:prstGeom prst="rect">
            <a:avLst/>
          </a:prstGeom>
          <a:noFill/>
          <a:ln>
            <a:noFill/>
          </a:ln>
        </p:spPr>
      </p:pic>
      <p:sp>
        <p:nvSpPr>
          <p:cNvPr id="367" name="Google Shape;367;p38"/>
          <p:cNvSpPr txBox="1"/>
          <p:nvPr/>
        </p:nvSpPr>
        <p:spPr>
          <a:xfrm>
            <a:off x="573266" y="3474650"/>
            <a:ext cx="2573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CLP contrastive pretraining</a:t>
            </a:r>
            <a:endParaRPr>
              <a:solidFill>
                <a:schemeClr val="dk2"/>
              </a:solidFill>
            </a:endParaRPr>
          </a:p>
        </p:txBody>
      </p:sp>
      <p:pic>
        <p:nvPicPr>
          <p:cNvPr id="368" name="Google Shape;368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02900" y="1242318"/>
            <a:ext cx="4507469" cy="1947673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38"/>
          <p:cNvSpPr txBox="1"/>
          <p:nvPr/>
        </p:nvSpPr>
        <p:spPr>
          <a:xfrm>
            <a:off x="4669925" y="3474650"/>
            <a:ext cx="2869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Amazing zero-shot performance </a:t>
            </a:r>
            <a:endParaRPr>
              <a:solidFill>
                <a:schemeClr val="dk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39"/>
          <p:cNvSpPr txBox="1">
            <a:spLocks noGrp="1"/>
          </p:cNvSpPr>
          <p:nvPr>
            <p:ph type="title"/>
          </p:nvPr>
        </p:nvSpPr>
        <p:spPr>
          <a:xfrm>
            <a:off x="271050" y="1808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Standard fine-tuning of zero-shot models</a:t>
            </a:r>
            <a:endParaRPr/>
          </a:p>
        </p:txBody>
      </p:sp>
      <p:pic>
        <p:nvPicPr>
          <p:cNvPr id="375" name="Google Shape;375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3350" y="1169219"/>
            <a:ext cx="4232858" cy="1828799"/>
          </a:xfrm>
          <a:prstGeom prst="rect">
            <a:avLst/>
          </a:prstGeom>
          <a:noFill/>
          <a:ln>
            <a:noFill/>
          </a:ln>
        </p:spPr>
      </p:pic>
      <p:sp>
        <p:nvSpPr>
          <p:cNvPr id="376" name="Google Shape;376;p39"/>
          <p:cNvSpPr txBox="1"/>
          <p:nvPr/>
        </p:nvSpPr>
        <p:spPr>
          <a:xfrm>
            <a:off x="1060712" y="3413675"/>
            <a:ext cx="2869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Amazing zero-shot performance </a:t>
            </a:r>
            <a:endParaRPr>
              <a:solidFill>
                <a:schemeClr val="dk2"/>
              </a:solidFill>
            </a:endParaRPr>
          </a:p>
        </p:txBody>
      </p:sp>
      <p:pic>
        <p:nvPicPr>
          <p:cNvPr id="377" name="Google Shape;377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22862" y="1169229"/>
            <a:ext cx="4414016" cy="1828800"/>
          </a:xfrm>
          <a:prstGeom prst="rect">
            <a:avLst/>
          </a:prstGeom>
          <a:noFill/>
          <a:ln>
            <a:noFill/>
          </a:ln>
        </p:spPr>
      </p:pic>
      <p:sp>
        <p:nvSpPr>
          <p:cNvPr id="378" name="Google Shape;378;p39"/>
          <p:cNvSpPr txBox="1"/>
          <p:nvPr/>
        </p:nvSpPr>
        <p:spPr>
          <a:xfrm>
            <a:off x="5078375" y="3228400"/>
            <a:ext cx="3774900" cy="84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AutoNum type="arabicPeriod"/>
            </a:pPr>
            <a:r>
              <a:rPr lang="en">
                <a:solidFill>
                  <a:schemeClr val="dk2"/>
                </a:solidFill>
              </a:rPr>
              <a:t>Linear probing (LP) fine-tuning</a:t>
            </a:r>
            <a:endParaRPr>
              <a:solidFill>
                <a:schemeClr val="dk2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AutoNum type="arabicPeriod"/>
            </a:pPr>
            <a:r>
              <a:rPr lang="en">
                <a:solidFill>
                  <a:schemeClr val="dk2"/>
                </a:solidFill>
              </a:rPr>
              <a:t>Full fine-tuning (FFT)</a:t>
            </a:r>
            <a:endParaRPr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Linear head</a:t>
            </a:r>
            <a:endParaRPr>
              <a:solidFill>
                <a:schemeClr val="dk2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</a:pPr>
            <a:r>
              <a:rPr lang="en">
                <a:solidFill>
                  <a:schemeClr val="dk2"/>
                </a:solidFill>
              </a:rPr>
              <a:t>random initialized head</a:t>
            </a:r>
            <a:endParaRPr>
              <a:solidFill>
                <a:schemeClr val="dk2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</a:pPr>
            <a:r>
              <a:rPr lang="en">
                <a:solidFill>
                  <a:srgbClr val="9900FF"/>
                </a:solidFill>
              </a:rPr>
              <a:t>text embeddings</a:t>
            </a:r>
            <a:r>
              <a:rPr lang="en">
                <a:solidFill>
                  <a:schemeClr val="dk2"/>
                </a:solidFill>
              </a:rPr>
              <a:t> initialized head</a:t>
            </a:r>
            <a:endParaRPr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cross-entropy loss </a:t>
            </a:r>
            <a:endParaRPr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2"/>
              </a:solidFill>
            </a:endParaRPr>
          </a:p>
        </p:txBody>
      </p:sp>
      <p:sp>
        <p:nvSpPr>
          <p:cNvPr id="379" name="Google Shape;379;p39"/>
          <p:cNvSpPr/>
          <p:nvPr/>
        </p:nvSpPr>
        <p:spPr>
          <a:xfrm>
            <a:off x="3400850" y="949102"/>
            <a:ext cx="4477175" cy="975800"/>
          </a:xfrm>
          <a:custGeom>
            <a:avLst/>
            <a:gdLst/>
            <a:ahLst/>
            <a:cxnLst/>
            <a:rect l="l" t="t" r="r" b="b"/>
            <a:pathLst>
              <a:path w="179087" h="39032" extrusionOk="0">
                <a:moveTo>
                  <a:pt x="0" y="37406"/>
                </a:moveTo>
                <a:cubicBezTo>
                  <a:pt x="14766" y="31175"/>
                  <a:pt x="58748" y="-254"/>
                  <a:pt x="88596" y="17"/>
                </a:cubicBezTo>
                <a:cubicBezTo>
                  <a:pt x="118444" y="288"/>
                  <a:pt x="164005" y="32530"/>
                  <a:pt x="179087" y="39032"/>
                </a:cubicBezTo>
              </a:path>
            </a:pathLst>
          </a:custGeom>
          <a:noFill/>
          <a:ln w="19050" cap="flat" cmpd="sng">
            <a:solidFill>
              <a:srgbClr val="9900FF"/>
            </a:solidFill>
            <a:prstDash val="solid"/>
            <a:round/>
            <a:headEnd type="none" w="med" len="med"/>
            <a:tailEnd type="stealth" w="med" len="med"/>
          </a:ln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40"/>
          <p:cNvSpPr txBox="1">
            <a:spLocks noGrp="1"/>
          </p:cNvSpPr>
          <p:nvPr>
            <p:ph type="title"/>
          </p:nvPr>
        </p:nvSpPr>
        <p:spPr>
          <a:xfrm>
            <a:off x="280175" y="1802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en"/>
              <a:t>Robust fine-tuning of zero-shot models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85" name="Google Shape;385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7463" y="1004225"/>
            <a:ext cx="4472600" cy="788050"/>
          </a:xfrm>
          <a:prstGeom prst="rect">
            <a:avLst/>
          </a:prstGeom>
          <a:noFill/>
          <a:ln>
            <a:noFill/>
          </a:ln>
        </p:spPr>
      </p:pic>
      <p:sp>
        <p:nvSpPr>
          <p:cNvPr id="386" name="Google Shape;386;p40"/>
          <p:cNvSpPr txBox="1"/>
          <p:nvPr/>
        </p:nvSpPr>
        <p:spPr>
          <a:xfrm>
            <a:off x="5434613" y="1228075"/>
            <a:ext cx="2307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chemeClr val="dk2"/>
                </a:solidFill>
              </a:rPr>
              <a:t>ICML 2018</a:t>
            </a:r>
            <a:endParaRPr sz="1300" b="1">
              <a:solidFill>
                <a:schemeClr val="dk2"/>
              </a:solidFill>
            </a:endParaRPr>
          </a:p>
        </p:txBody>
      </p:sp>
      <p:pic>
        <p:nvPicPr>
          <p:cNvPr id="387" name="Google Shape;387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25650" y="2749648"/>
            <a:ext cx="5773276" cy="11617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88" name="Google Shape;388;p40"/>
          <p:cNvCxnSpPr/>
          <p:nvPr/>
        </p:nvCxnSpPr>
        <p:spPr>
          <a:xfrm>
            <a:off x="4463325" y="3474325"/>
            <a:ext cx="857400" cy="996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stealth" w="med" len="med"/>
          </a:ln>
        </p:spPr>
      </p:cxnSp>
      <p:sp>
        <p:nvSpPr>
          <p:cNvPr id="389" name="Google Shape;389;p40"/>
          <p:cNvSpPr txBox="1"/>
          <p:nvPr/>
        </p:nvSpPr>
        <p:spPr>
          <a:xfrm>
            <a:off x="4432950" y="4515525"/>
            <a:ext cx="21231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chemeClr val="dk2"/>
                </a:solidFill>
              </a:rPr>
              <a:t>pre-trained model</a:t>
            </a:r>
            <a:endParaRPr sz="1300" b="1">
              <a:solidFill>
                <a:schemeClr val="dk2"/>
              </a:solidFill>
            </a:endParaRPr>
          </a:p>
        </p:txBody>
      </p:sp>
      <p:sp>
        <p:nvSpPr>
          <p:cNvPr id="390" name="Google Shape;390;p40"/>
          <p:cNvSpPr txBox="1"/>
          <p:nvPr/>
        </p:nvSpPr>
        <p:spPr>
          <a:xfrm>
            <a:off x="1331700" y="4611175"/>
            <a:ext cx="21231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chemeClr val="dk2"/>
                </a:solidFill>
              </a:rPr>
              <a:t>fine-tune model</a:t>
            </a:r>
            <a:endParaRPr sz="1300" b="1">
              <a:solidFill>
                <a:schemeClr val="dk2"/>
              </a:solidFill>
            </a:endParaRPr>
          </a:p>
        </p:txBody>
      </p:sp>
      <p:cxnSp>
        <p:nvCxnSpPr>
          <p:cNvPr id="391" name="Google Shape;391;p40"/>
          <p:cNvCxnSpPr>
            <a:endCxn id="390" idx="0"/>
          </p:cNvCxnSpPr>
          <p:nvPr/>
        </p:nvCxnSpPr>
        <p:spPr>
          <a:xfrm flipH="1">
            <a:off x="2393250" y="3531175"/>
            <a:ext cx="1206600" cy="1080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392" name="Google Shape;392;p40"/>
          <p:cNvCxnSpPr/>
          <p:nvPr/>
        </p:nvCxnSpPr>
        <p:spPr>
          <a:xfrm>
            <a:off x="6140000" y="3468025"/>
            <a:ext cx="579900" cy="870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stealth" w="med" len="med"/>
          </a:ln>
        </p:spPr>
      </p:cxnSp>
      <p:sp>
        <p:nvSpPr>
          <p:cNvPr id="393" name="Google Shape;393;p40"/>
          <p:cNvSpPr txBox="1"/>
          <p:nvPr/>
        </p:nvSpPr>
        <p:spPr>
          <a:xfrm>
            <a:off x="6350275" y="4415775"/>
            <a:ext cx="21231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chemeClr val="dk2"/>
                </a:solidFill>
              </a:rPr>
              <a:t>newly introduced parameters</a:t>
            </a:r>
            <a:endParaRPr sz="1300" b="1">
              <a:solidFill>
                <a:schemeClr val="dk2"/>
              </a:solidFill>
            </a:endParaRPr>
          </a:p>
        </p:txBody>
      </p:sp>
      <p:sp>
        <p:nvSpPr>
          <p:cNvPr id="394" name="Google Shape;394;p40"/>
          <p:cNvSpPr txBox="1"/>
          <p:nvPr/>
        </p:nvSpPr>
        <p:spPr>
          <a:xfrm>
            <a:off x="988950" y="2134650"/>
            <a:ext cx="7166100" cy="43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finetuned weights are regularized towards the pretrained weights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" name="Google Shape;399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11312" y="179573"/>
            <a:ext cx="3966449" cy="1128724"/>
          </a:xfrm>
          <a:prstGeom prst="rect">
            <a:avLst/>
          </a:prstGeom>
          <a:noFill/>
          <a:ln>
            <a:noFill/>
          </a:ln>
        </p:spPr>
      </p:pic>
      <p:sp>
        <p:nvSpPr>
          <p:cNvPr id="400" name="Google Shape;400;p41"/>
          <p:cNvSpPr txBox="1"/>
          <p:nvPr/>
        </p:nvSpPr>
        <p:spPr>
          <a:xfrm>
            <a:off x="6755413" y="401750"/>
            <a:ext cx="2307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chemeClr val="dk2"/>
                </a:solidFill>
              </a:rPr>
              <a:t>ICML 2022</a:t>
            </a:r>
            <a:endParaRPr sz="1300" b="1">
              <a:solidFill>
                <a:schemeClr val="dk2"/>
              </a:solidFill>
            </a:endParaRPr>
          </a:p>
        </p:txBody>
      </p:sp>
      <p:pic>
        <p:nvPicPr>
          <p:cNvPr id="401" name="Google Shape;401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64100" y="1571988"/>
            <a:ext cx="4460877" cy="2006076"/>
          </a:xfrm>
          <a:prstGeom prst="rect">
            <a:avLst/>
          </a:prstGeom>
          <a:noFill/>
          <a:ln>
            <a:noFill/>
          </a:ln>
        </p:spPr>
      </p:pic>
      <p:sp>
        <p:nvSpPr>
          <p:cNvPr id="402" name="Google Shape;402;p41"/>
          <p:cNvSpPr txBox="1"/>
          <p:nvPr/>
        </p:nvSpPr>
        <p:spPr>
          <a:xfrm>
            <a:off x="738950" y="3841750"/>
            <a:ext cx="7870500" cy="80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two-stage finetuning:</a:t>
            </a:r>
            <a:endParaRPr sz="1800">
              <a:solidFill>
                <a:schemeClr val="dk2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AutoNum type="arabicPeriod"/>
            </a:pPr>
            <a:r>
              <a:rPr lang="en" sz="1800">
                <a:solidFill>
                  <a:schemeClr val="dk2"/>
                </a:solidFill>
              </a:rPr>
              <a:t>linear probing (random init)</a:t>
            </a:r>
            <a:endParaRPr sz="1800">
              <a:solidFill>
                <a:schemeClr val="dk2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AutoNum type="arabicPeriod"/>
            </a:pPr>
            <a:r>
              <a:rPr lang="en" sz="1800">
                <a:solidFill>
                  <a:schemeClr val="dk2"/>
                </a:solidFill>
              </a:rPr>
              <a:t>full finetuning with classifier initialized in the first stage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5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Adversarial Robustness </a:t>
            </a: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7" name="Google Shape;407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42975" y="161001"/>
            <a:ext cx="3858049" cy="1134200"/>
          </a:xfrm>
          <a:prstGeom prst="rect">
            <a:avLst/>
          </a:prstGeom>
          <a:noFill/>
          <a:ln>
            <a:noFill/>
          </a:ln>
        </p:spPr>
      </p:pic>
      <p:sp>
        <p:nvSpPr>
          <p:cNvPr id="408" name="Google Shape;408;p42"/>
          <p:cNvSpPr txBox="1"/>
          <p:nvPr/>
        </p:nvSpPr>
        <p:spPr>
          <a:xfrm>
            <a:off x="6755413" y="401750"/>
            <a:ext cx="2307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chemeClr val="dk2"/>
                </a:solidFill>
              </a:rPr>
              <a:t>CVPR 2022</a:t>
            </a:r>
            <a:endParaRPr sz="1300" b="1">
              <a:solidFill>
                <a:schemeClr val="dk2"/>
              </a:solidFill>
            </a:endParaRPr>
          </a:p>
        </p:txBody>
      </p:sp>
      <p:sp>
        <p:nvSpPr>
          <p:cNvPr id="409" name="Google Shape;409;p42"/>
          <p:cNvSpPr txBox="1"/>
          <p:nvPr/>
        </p:nvSpPr>
        <p:spPr>
          <a:xfrm>
            <a:off x="1013350" y="3504125"/>
            <a:ext cx="21231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chemeClr val="dk2"/>
                </a:solidFill>
              </a:rPr>
              <a:t> fine-tuned model</a:t>
            </a:r>
            <a:endParaRPr sz="1300" b="1">
              <a:solidFill>
                <a:schemeClr val="dk2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chemeClr val="dk2"/>
                </a:solidFill>
              </a:rPr>
              <a:t>linear head initialized by </a:t>
            </a:r>
            <a:r>
              <a:rPr lang="en" sz="1300" b="1">
                <a:solidFill>
                  <a:srgbClr val="9900FF"/>
                </a:solidFill>
              </a:rPr>
              <a:t>text embeddings</a:t>
            </a:r>
            <a:endParaRPr sz="1300" b="1">
              <a:solidFill>
                <a:srgbClr val="9900FF"/>
              </a:solidFill>
            </a:endParaRPr>
          </a:p>
        </p:txBody>
      </p:sp>
      <p:sp>
        <p:nvSpPr>
          <p:cNvPr id="410" name="Google Shape;410;p42"/>
          <p:cNvSpPr txBox="1"/>
          <p:nvPr/>
        </p:nvSpPr>
        <p:spPr>
          <a:xfrm>
            <a:off x="4965600" y="3504125"/>
            <a:ext cx="21231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chemeClr val="dk2"/>
                </a:solidFill>
              </a:rPr>
              <a:t> pretrained model</a:t>
            </a:r>
            <a:endParaRPr sz="1300" b="1">
              <a:solidFill>
                <a:schemeClr val="dk2"/>
              </a:solidFill>
            </a:endParaRPr>
          </a:p>
        </p:txBody>
      </p:sp>
      <p:pic>
        <p:nvPicPr>
          <p:cNvPr id="411" name="Google Shape;411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23400" y="1957400"/>
            <a:ext cx="5438475" cy="7328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12" name="Google Shape;412;p42"/>
          <p:cNvCxnSpPr>
            <a:endCxn id="409" idx="0"/>
          </p:cNvCxnSpPr>
          <p:nvPr/>
        </p:nvCxnSpPr>
        <p:spPr>
          <a:xfrm flipH="1">
            <a:off x="2074900" y="2554925"/>
            <a:ext cx="1034700" cy="949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413" name="Google Shape;413;p42"/>
          <p:cNvCxnSpPr>
            <a:endCxn id="410" idx="0"/>
          </p:cNvCxnSpPr>
          <p:nvPr/>
        </p:nvCxnSpPr>
        <p:spPr>
          <a:xfrm>
            <a:off x="4972350" y="2480225"/>
            <a:ext cx="1054800" cy="10239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stealth" w="med" len="med"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8" name="Google Shape;418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78750" y="218949"/>
            <a:ext cx="5135452" cy="920250"/>
          </a:xfrm>
          <a:prstGeom prst="rect">
            <a:avLst/>
          </a:prstGeom>
          <a:noFill/>
          <a:ln>
            <a:noFill/>
          </a:ln>
        </p:spPr>
      </p:pic>
      <p:sp>
        <p:nvSpPr>
          <p:cNvPr id="419" name="Google Shape;419;p43"/>
          <p:cNvSpPr txBox="1"/>
          <p:nvPr/>
        </p:nvSpPr>
        <p:spPr>
          <a:xfrm>
            <a:off x="6416738" y="553075"/>
            <a:ext cx="2307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chemeClr val="dk2"/>
                </a:solidFill>
              </a:rPr>
              <a:t>CVPR 2023</a:t>
            </a:r>
            <a:endParaRPr sz="1300" b="1">
              <a:solidFill>
                <a:schemeClr val="dk2"/>
              </a:solidFill>
            </a:endParaRPr>
          </a:p>
        </p:txBody>
      </p:sp>
      <p:pic>
        <p:nvPicPr>
          <p:cNvPr id="420" name="Google Shape;420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87613" y="1590112"/>
            <a:ext cx="4416773" cy="2139374"/>
          </a:xfrm>
          <a:prstGeom prst="rect">
            <a:avLst/>
          </a:prstGeom>
          <a:noFill/>
          <a:ln>
            <a:noFill/>
          </a:ln>
        </p:spPr>
      </p:pic>
      <p:sp>
        <p:nvSpPr>
          <p:cNvPr id="421" name="Google Shape;421;p43"/>
          <p:cNvSpPr txBox="1"/>
          <p:nvPr/>
        </p:nvSpPr>
        <p:spPr>
          <a:xfrm>
            <a:off x="3965088" y="1857538"/>
            <a:ext cx="7038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800" b="1">
                <a:solidFill>
                  <a:srgbClr val="FF9900"/>
                </a:solidFill>
              </a:rPr>
              <a:t>D</a:t>
            </a:r>
            <a:r>
              <a:rPr lang="en" sz="1800" b="1" baseline="-25000">
                <a:solidFill>
                  <a:srgbClr val="FF9900"/>
                </a:solidFill>
              </a:rPr>
              <a:t>shift</a:t>
            </a:r>
            <a:endParaRPr/>
          </a:p>
        </p:txBody>
      </p:sp>
      <p:sp>
        <p:nvSpPr>
          <p:cNvPr id="422" name="Google Shape;422;p43"/>
          <p:cNvSpPr txBox="1"/>
          <p:nvPr/>
        </p:nvSpPr>
        <p:spPr>
          <a:xfrm>
            <a:off x="183550" y="1918038"/>
            <a:ext cx="3393300" cy="148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2"/>
                </a:solidFill>
              </a:rPr>
              <a:t>continue pre-training with </a:t>
            </a:r>
            <a:r>
              <a:rPr lang="en" sz="1500" b="1">
                <a:solidFill>
                  <a:srgbClr val="FF9900"/>
                </a:solidFill>
              </a:rPr>
              <a:t>D</a:t>
            </a:r>
            <a:r>
              <a:rPr lang="en" sz="1500" b="1" baseline="-25000">
                <a:solidFill>
                  <a:srgbClr val="FF9900"/>
                </a:solidFill>
              </a:rPr>
              <a:t>shift</a:t>
            </a:r>
            <a:r>
              <a:rPr lang="en" sz="1500">
                <a:solidFill>
                  <a:schemeClr val="dk2"/>
                </a:solidFill>
              </a:rPr>
              <a:t> </a:t>
            </a:r>
            <a:endParaRPr sz="1500">
              <a:solidFill>
                <a:schemeClr val="dk2"/>
              </a:solidFill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Char char="●"/>
            </a:pPr>
            <a:r>
              <a:rPr lang="en" sz="1500">
                <a:solidFill>
                  <a:schemeClr val="dk2"/>
                </a:solidFill>
              </a:rPr>
              <a:t>contrastive loss</a:t>
            </a:r>
            <a:endParaRPr sz="1500">
              <a:solidFill>
                <a:schemeClr val="dk2"/>
              </a:solidFill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Char char="●"/>
            </a:pPr>
            <a:r>
              <a:rPr lang="en" sz="1500">
                <a:solidFill>
                  <a:schemeClr val="dk2"/>
                </a:solidFill>
              </a:rPr>
              <a:t>update vision and language branch</a:t>
            </a:r>
            <a:endParaRPr sz="1500">
              <a:solidFill>
                <a:schemeClr val="dk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4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Results</a:t>
            </a:r>
            <a:endParaRPr/>
          </a:p>
        </p:txBody>
      </p:sp>
      <p:pic>
        <p:nvPicPr>
          <p:cNvPr id="428" name="Google Shape;428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77075" y="1222125"/>
            <a:ext cx="4706076" cy="3588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9" name="Google Shape;429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44275" y="145254"/>
            <a:ext cx="1441975" cy="795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4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Ablation of FLYP</a:t>
            </a:r>
            <a:endParaRPr/>
          </a:p>
        </p:txBody>
      </p:sp>
      <p:pic>
        <p:nvPicPr>
          <p:cNvPr id="435" name="Google Shape;435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69150" y="1017725"/>
            <a:ext cx="5158853" cy="3820976"/>
          </a:xfrm>
          <a:prstGeom prst="rect">
            <a:avLst/>
          </a:prstGeom>
          <a:noFill/>
          <a:ln>
            <a:noFill/>
          </a:ln>
        </p:spPr>
      </p:pic>
      <p:sp>
        <p:nvSpPr>
          <p:cNvPr id="436" name="Google Shape;436;p45"/>
          <p:cNvSpPr txBox="1"/>
          <p:nvPr/>
        </p:nvSpPr>
        <p:spPr>
          <a:xfrm>
            <a:off x="132525" y="1494549"/>
            <a:ext cx="3092400" cy="13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2"/>
                </a:solidFill>
              </a:rPr>
              <a:t>continue pre-training with </a:t>
            </a:r>
            <a:r>
              <a:rPr lang="en" sz="1500" b="1">
                <a:solidFill>
                  <a:srgbClr val="FF9900"/>
                </a:solidFill>
              </a:rPr>
              <a:t>D</a:t>
            </a:r>
            <a:r>
              <a:rPr lang="en" sz="1500" b="1" baseline="-25000">
                <a:solidFill>
                  <a:srgbClr val="FF9900"/>
                </a:solidFill>
              </a:rPr>
              <a:t>shift</a:t>
            </a:r>
            <a:r>
              <a:rPr lang="en" sz="1500">
                <a:solidFill>
                  <a:schemeClr val="dk2"/>
                </a:solidFill>
              </a:rPr>
              <a:t> </a:t>
            </a:r>
            <a:endParaRPr sz="1500">
              <a:solidFill>
                <a:schemeClr val="dk2"/>
              </a:solidFill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Char char="●"/>
            </a:pPr>
            <a:r>
              <a:rPr lang="en" sz="1500">
                <a:solidFill>
                  <a:schemeClr val="dk2"/>
                </a:solidFill>
              </a:rPr>
              <a:t>contrastive loss</a:t>
            </a:r>
            <a:endParaRPr sz="1500">
              <a:solidFill>
                <a:schemeClr val="dk2"/>
              </a:solidFill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Char char="●"/>
            </a:pPr>
            <a:r>
              <a:rPr lang="en" sz="1500">
                <a:solidFill>
                  <a:schemeClr val="dk2"/>
                </a:solidFill>
              </a:rPr>
              <a:t>update vision and language branch</a:t>
            </a:r>
            <a:endParaRPr sz="15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2"/>
                </a:solidFill>
              </a:rPr>
              <a:t>Which one is more important?</a:t>
            </a:r>
            <a:endParaRPr sz="1500">
              <a:solidFill>
                <a:schemeClr val="dk2"/>
              </a:solidFill>
            </a:endParaRPr>
          </a:p>
        </p:txBody>
      </p:sp>
      <p:pic>
        <p:nvPicPr>
          <p:cNvPr id="437" name="Google Shape;437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66850" y="270375"/>
            <a:ext cx="3392333" cy="404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46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Robustness to 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Spurious Correlations</a:t>
            </a:r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47"/>
          <p:cNvSpPr txBox="1">
            <a:spLocks noGrp="1"/>
          </p:cNvSpPr>
          <p:nvPr>
            <p:ph type="title"/>
          </p:nvPr>
        </p:nvSpPr>
        <p:spPr>
          <a:xfrm>
            <a:off x="311700" y="3163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Common benchmark - Spurious Correlations </a:t>
            </a:r>
            <a:endParaRPr/>
          </a:p>
        </p:txBody>
      </p:sp>
      <p:pic>
        <p:nvPicPr>
          <p:cNvPr id="448" name="Google Shape;448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017725"/>
            <a:ext cx="8176051" cy="3453275"/>
          </a:xfrm>
          <a:prstGeom prst="rect">
            <a:avLst/>
          </a:prstGeom>
          <a:noFill/>
          <a:ln>
            <a:noFill/>
          </a:ln>
        </p:spPr>
      </p:pic>
      <p:sp>
        <p:nvSpPr>
          <p:cNvPr id="449" name="Google Shape;449;p47"/>
          <p:cNvSpPr txBox="1"/>
          <p:nvPr/>
        </p:nvSpPr>
        <p:spPr>
          <a:xfrm>
            <a:off x="488325" y="4661325"/>
            <a:ext cx="7789200" cy="41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y: label, a: spurious features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450" name="Google Shape;450;p47"/>
          <p:cNvSpPr/>
          <p:nvPr/>
        </p:nvSpPr>
        <p:spPr>
          <a:xfrm>
            <a:off x="583150" y="2378700"/>
            <a:ext cx="7789200" cy="1022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1" name="Google Shape;451;p47"/>
          <p:cNvSpPr/>
          <p:nvPr/>
        </p:nvSpPr>
        <p:spPr>
          <a:xfrm>
            <a:off x="640725" y="3401400"/>
            <a:ext cx="7789200" cy="1022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48"/>
          <p:cNvSpPr txBox="1">
            <a:spLocks noGrp="1"/>
          </p:cNvSpPr>
          <p:nvPr>
            <p:ph type="title"/>
          </p:nvPr>
        </p:nvSpPr>
        <p:spPr>
          <a:xfrm>
            <a:off x="311700" y="2418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en"/>
              <a:t>Common benchmark - Spurious Correlations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57" name="Google Shape;457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2700" y="919500"/>
            <a:ext cx="4094474" cy="839686"/>
          </a:xfrm>
          <a:prstGeom prst="rect">
            <a:avLst/>
          </a:prstGeom>
          <a:noFill/>
          <a:ln>
            <a:noFill/>
          </a:ln>
        </p:spPr>
      </p:pic>
      <p:sp>
        <p:nvSpPr>
          <p:cNvPr id="458" name="Google Shape;458;p48"/>
          <p:cNvSpPr txBox="1"/>
          <p:nvPr/>
        </p:nvSpPr>
        <p:spPr>
          <a:xfrm>
            <a:off x="5251713" y="1213338"/>
            <a:ext cx="2307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chemeClr val="dk2"/>
                </a:solidFill>
              </a:rPr>
              <a:t>ICCV 2023</a:t>
            </a:r>
            <a:endParaRPr sz="1300" b="1">
              <a:solidFill>
                <a:schemeClr val="dk2"/>
              </a:solidFill>
            </a:endParaRPr>
          </a:p>
        </p:txBody>
      </p:sp>
      <p:pic>
        <p:nvPicPr>
          <p:cNvPr id="459" name="Google Shape;459;p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85012" y="1948800"/>
            <a:ext cx="2773974" cy="2958025"/>
          </a:xfrm>
          <a:prstGeom prst="rect">
            <a:avLst/>
          </a:prstGeom>
          <a:noFill/>
          <a:ln>
            <a:noFill/>
          </a:ln>
        </p:spPr>
      </p:pic>
      <p:sp>
        <p:nvSpPr>
          <p:cNvPr id="460" name="Google Shape;460;p48"/>
          <p:cNvSpPr/>
          <p:nvPr/>
        </p:nvSpPr>
        <p:spPr>
          <a:xfrm>
            <a:off x="3279338" y="2093050"/>
            <a:ext cx="2558100" cy="2109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1" name="Google Shape;461;p48"/>
          <p:cNvSpPr/>
          <p:nvPr/>
        </p:nvSpPr>
        <p:spPr>
          <a:xfrm>
            <a:off x="3292950" y="2843750"/>
            <a:ext cx="2558100" cy="210900"/>
          </a:xfrm>
          <a:prstGeom prst="rect">
            <a:avLst/>
          </a:prstGeom>
          <a:noFill/>
          <a:ln w="28575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49"/>
          <p:cNvSpPr txBox="1">
            <a:spLocks noGrp="1"/>
          </p:cNvSpPr>
          <p:nvPr>
            <p:ph type="title"/>
          </p:nvPr>
        </p:nvSpPr>
        <p:spPr>
          <a:xfrm>
            <a:off x="141500" y="857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Common Benchmark - BREEDS 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7" name="Google Shape;467;p49"/>
          <p:cNvSpPr txBox="1">
            <a:spLocks noGrp="1"/>
          </p:cNvSpPr>
          <p:nvPr>
            <p:ph type="body" idx="1"/>
          </p:nvPr>
        </p:nvSpPr>
        <p:spPr>
          <a:xfrm>
            <a:off x="204550" y="786875"/>
            <a:ext cx="8520600" cy="88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Subpopulation shift: the ability to generalize to </a:t>
            </a:r>
            <a:r>
              <a:rPr lang="en" b="1"/>
              <a:t>novel</a:t>
            </a:r>
            <a:r>
              <a:rPr lang="en"/>
              <a:t> data </a:t>
            </a:r>
            <a:r>
              <a:rPr lang="en" b="1"/>
              <a:t>subpopulations</a:t>
            </a:r>
            <a:r>
              <a:rPr lang="en"/>
              <a:t> that were </a:t>
            </a:r>
            <a:r>
              <a:rPr lang="en" b="1"/>
              <a:t>NOT observed</a:t>
            </a:r>
            <a:r>
              <a:rPr lang="en"/>
              <a:t> during training</a:t>
            </a:r>
            <a:endParaRPr/>
          </a:p>
        </p:txBody>
      </p:sp>
      <p:sp>
        <p:nvSpPr>
          <p:cNvPr id="468" name="Google Shape;468;p49"/>
          <p:cNvSpPr txBox="1"/>
          <p:nvPr/>
        </p:nvSpPr>
        <p:spPr>
          <a:xfrm>
            <a:off x="1254950" y="2138025"/>
            <a:ext cx="1594800" cy="46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dog-training</a:t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469" name="Google Shape;469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0050" y="3064675"/>
            <a:ext cx="1329467" cy="884700"/>
          </a:xfrm>
          <a:prstGeom prst="rect">
            <a:avLst/>
          </a:prstGeom>
          <a:noFill/>
          <a:ln>
            <a:noFill/>
          </a:ln>
        </p:spPr>
      </p:pic>
      <p:sp>
        <p:nvSpPr>
          <p:cNvPr id="470" name="Google Shape;470;p49"/>
          <p:cNvSpPr txBox="1"/>
          <p:nvPr/>
        </p:nvSpPr>
        <p:spPr>
          <a:xfrm>
            <a:off x="1956650" y="4212950"/>
            <a:ext cx="20487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terriers</a:t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471" name="Google Shape;471;p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18075" y="3061913"/>
            <a:ext cx="1325880" cy="890233"/>
          </a:xfrm>
          <a:prstGeom prst="rect">
            <a:avLst/>
          </a:prstGeom>
          <a:noFill/>
          <a:ln>
            <a:noFill/>
          </a:ln>
        </p:spPr>
      </p:pic>
      <p:sp>
        <p:nvSpPr>
          <p:cNvPr id="472" name="Google Shape;472;p49"/>
          <p:cNvSpPr txBox="1"/>
          <p:nvPr/>
        </p:nvSpPr>
        <p:spPr>
          <a:xfrm>
            <a:off x="170438" y="4212950"/>
            <a:ext cx="20487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poodles</a:t>
            </a:r>
            <a:endParaRPr sz="1800">
              <a:solidFill>
                <a:schemeClr val="dk2"/>
              </a:solidFill>
            </a:endParaRPr>
          </a:p>
        </p:txBody>
      </p:sp>
      <p:cxnSp>
        <p:nvCxnSpPr>
          <p:cNvPr id="473" name="Google Shape;473;p49"/>
          <p:cNvCxnSpPr/>
          <p:nvPr/>
        </p:nvCxnSpPr>
        <p:spPr>
          <a:xfrm>
            <a:off x="-224750" y="278975"/>
            <a:ext cx="96900" cy="4782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74" name="Google Shape;474;p49"/>
          <p:cNvCxnSpPr/>
          <p:nvPr/>
        </p:nvCxnSpPr>
        <p:spPr>
          <a:xfrm>
            <a:off x="-211200" y="658275"/>
            <a:ext cx="47400" cy="4463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75" name="Google Shape;475;p49"/>
          <p:cNvCxnSpPr/>
          <p:nvPr/>
        </p:nvCxnSpPr>
        <p:spPr>
          <a:xfrm flipH="1">
            <a:off x="4463650" y="2240525"/>
            <a:ext cx="2400" cy="2710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76" name="Google Shape;476;p49"/>
          <p:cNvSpPr txBox="1"/>
          <p:nvPr/>
        </p:nvSpPr>
        <p:spPr>
          <a:xfrm>
            <a:off x="5904850" y="2138025"/>
            <a:ext cx="1594800" cy="46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dog-testing</a:t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477" name="Google Shape;477;p4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89875" y="2980925"/>
            <a:ext cx="1325880" cy="861823"/>
          </a:xfrm>
          <a:prstGeom prst="rect">
            <a:avLst/>
          </a:prstGeom>
          <a:noFill/>
          <a:ln>
            <a:noFill/>
          </a:ln>
        </p:spPr>
      </p:pic>
      <p:sp>
        <p:nvSpPr>
          <p:cNvPr id="478" name="Google Shape;478;p49"/>
          <p:cNvSpPr txBox="1"/>
          <p:nvPr/>
        </p:nvSpPr>
        <p:spPr>
          <a:xfrm>
            <a:off x="5728463" y="4225450"/>
            <a:ext cx="20487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dalmatians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p50"/>
          <p:cNvSpPr txBox="1">
            <a:spLocks noGrp="1"/>
          </p:cNvSpPr>
          <p:nvPr>
            <p:ph type="title"/>
          </p:nvPr>
        </p:nvSpPr>
        <p:spPr>
          <a:xfrm>
            <a:off x="141500" y="857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en"/>
              <a:t>Common Benchmark - BREEDS 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84" name="Google Shape;484;p50"/>
          <p:cNvCxnSpPr/>
          <p:nvPr/>
        </p:nvCxnSpPr>
        <p:spPr>
          <a:xfrm>
            <a:off x="-224750" y="278975"/>
            <a:ext cx="96900" cy="4782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85" name="Google Shape;485;p50"/>
          <p:cNvCxnSpPr/>
          <p:nvPr/>
        </p:nvCxnSpPr>
        <p:spPr>
          <a:xfrm>
            <a:off x="-211200" y="658275"/>
            <a:ext cx="47400" cy="4463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486" name="Google Shape;486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4600" y="1257475"/>
            <a:ext cx="2103119" cy="1828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87" name="Google Shape;487;p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67275" y="1257475"/>
            <a:ext cx="4869627" cy="1828800"/>
          </a:xfrm>
          <a:prstGeom prst="rect">
            <a:avLst/>
          </a:prstGeom>
          <a:noFill/>
          <a:ln>
            <a:noFill/>
          </a:ln>
        </p:spPr>
      </p:pic>
      <p:sp>
        <p:nvSpPr>
          <p:cNvPr id="488" name="Google Shape;488;p50"/>
          <p:cNvSpPr txBox="1"/>
          <p:nvPr/>
        </p:nvSpPr>
        <p:spPr>
          <a:xfrm>
            <a:off x="174875" y="3354075"/>
            <a:ext cx="8520600" cy="13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en" sz="1800">
                <a:solidFill>
                  <a:schemeClr val="dk2"/>
                </a:solidFill>
              </a:rPr>
              <a:t>The goal is classifying superclasses using </a:t>
            </a:r>
            <a:r>
              <a:rPr lang="en" sz="1800">
                <a:solidFill>
                  <a:srgbClr val="FF0000"/>
                </a:solidFill>
              </a:rPr>
              <a:t>source</a:t>
            </a:r>
            <a:r>
              <a:rPr lang="en" sz="1800">
                <a:solidFill>
                  <a:schemeClr val="dk2"/>
                </a:solidFill>
              </a:rPr>
              <a:t> subpopulations but can perform well on both </a:t>
            </a:r>
            <a:r>
              <a:rPr lang="en" sz="1800">
                <a:solidFill>
                  <a:srgbClr val="FF0000"/>
                </a:solidFill>
              </a:rPr>
              <a:t>source</a:t>
            </a:r>
            <a:r>
              <a:rPr lang="en" sz="1800">
                <a:solidFill>
                  <a:schemeClr val="dk2"/>
                </a:solidFill>
              </a:rPr>
              <a:t> and </a:t>
            </a:r>
            <a:r>
              <a:rPr lang="en" sz="1800">
                <a:solidFill>
                  <a:srgbClr val="6AA84F"/>
                </a:solidFill>
              </a:rPr>
              <a:t>target</a:t>
            </a:r>
            <a:r>
              <a:rPr lang="en" sz="1800">
                <a:solidFill>
                  <a:schemeClr val="dk2"/>
                </a:solidFill>
              </a:rPr>
              <a:t> subpopulations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51"/>
          <p:cNvSpPr txBox="1">
            <a:spLocks noGrp="1"/>
          </p:cNvSpPr>
          <p:nvPr>
            <p:ph type="title"/>
          </p:nvPr>
        </p:nvSpPr>
        <p:spPr>
          <a:xfrm>
            <a:off x="141500" y="857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Common Benchmark - BREEDS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94" name="Google Shape;494;p51"/>
          <p:cNvCxnSpPr/>
          <p:nvPr/>
        </p:nvCxnSpPr>
        <p:spPr>
          <a:xfrm>
            <a:off x="-224750" y="278975"/>
            <a:ext cx="96900" cy="4782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95" name="Google Shape;495;p51"/>
          <p:cNvCxnSpPr/>
          <p:nvPr/>
        </p:nvCxnSpPr>
        <p:spPr>
          <a:xfrm>
            <a:off x="-211200" y="658275"/>
            <a:ext cx="47400" cy="4463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496" name="Google Shape;496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07400" y="802877"/>
            <a:ext cx="5529201" cy="1050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97" name="Google Shape;497;p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36463" y="2085347"/>
            <a:ext cx="6206525" cy="2691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6"/>
          <p:cNvSpPr txBox="1"/>
          <p:nvPr/>
        </p:nvSpPr>
        <p:spPr>
          <a:xfrm>
            <a:off x="433000" y="3423375"/>
            <a:ext cx="8409000" cy="53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The adversarial distortion is optimized to cause the (undefended, off-the-shelf) neural network to make a mistake</a:t>
            </a:r>
            <a:endParaRPr sz="2000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72" name="Google Shape;72;p16"/>
          <p:cNvSpPr txBox="1"/>
          <p:nvPr/>
        </p:nvSpPr>
        <p:spPr>
          <a:xfrm>
            <a:off x="566225" y="2298163"/>
            <a:ext cx="2067600" cy="53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Cat</a:t>
            </a:r>
            <a:endParaRPr sz="2000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73" name="Google Shape;73;p16"/>
          <p:cNvSpPr txBox="1"/>
          <p:nvPr/>
        </p:nvSpPr>
        <p:spPr>
          <a:xfrm>
            <a:off x="6326709" y="2298163"/>
            <a:ext cx="2067600" cy="53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Guacamole</a:t>
            </a:r>
            <a:endParaRPr sz="2000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74" name="Google Shape;74;p16"/>
          <p:cNvPicPr preferRelativeResize="0"/>
          <p:nvPr/>
        </p:nvPicPr>
        <p:blipFill rotWithShape="1">
          <a:blip r:embed="rId3">
            <a:alphaModFix/>
          </a:blip>
          <a:srcRect l="10992" t="6359" r="5916" b="8272"/>
          <a:stretch/>
        </p:blipFill>
        <p:spPr>
          <a:xfrm>
            <a:off x="685625" y="510900"/>
            <a:ext cx="182880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6"/>
          <p:cNvPicPr preferRelativeResize="0"/>
          <p:nvPr/>
        </p:nvPicPr>
        <p:blipFill rotWithShape="1">
          <a:blip r:embed="rId3">
            <a:alphaModFix/>
          </a:blip>
          <a:srcRect l="11557" t="6146" r="5351" b="8485"/>
          <a:stretch/>
        </p:blipFill>
        <p:spPr>
          <a:xfrm>
            <a:off x="6446105" y="510900"/>
            <a:ext cx="182880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72613" y="510900"/>
            <a:ext cx="1828800" cy="1828800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16"/>
          <p:cNvSpPr txBox="1"/>
          <p:nvPr/>
        </p:nvSpPr>
        <p:spPr>
          <a:xfrm>
            <a:off x="3446463" y="2298163"/>
            <a:ext cx="2067600" cy="53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Adversarial</a:t>
            </a:r>
            <a:endParaRPr sz="2000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Distortion</a:t>
            </a:r>
            <a:endParaRPr sz="2000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78" name="Google Shape;78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05601" y="1363387"/>
            <a:ext cx="436325" cy="150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52692" y="1241900"/>
            <a:ext cx="981641" cy="39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1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982964" y="207465"/>
            <a:ext cx="755090" cy="257344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1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81337" y="230628"/>
            <a:ext cx="237410" cy="21100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2" name="Google Shape;82;p16"/>
          <p:cNvGrpSpPr/>
          <p:nvPr/>
        </p:nvGrpSpPr>
        <p:grpSpPr>
          <a:xfrm>
            <a:off x="5316725" y="2377700"/>
            <a:ext cx="2262600" cy="704700"/>
            <a:chOff x="5408400" y="2904800"/>
            <a:chExt cx="2262600" cy="704700"/>
          </a:xfrm>
        </p:grpSpPr>
        <p:cxnSp>
          <p:nvCxnSpPr>
            <p:cNvPr id="83" name="Google Shape;83;p16"/>
            <p:cNvCxnSpPr>
              <a:stCxn id="84" idx="1"/>
            </p:cNvCxnSpPr>
            <p:nvPr/>
          </p:nvCxnSpPr>
          <p:spPr>
            <a:xfrm rot="10800000">
              <a:off x="5408400" y="2904800"/>
              <a:ext cx="279300" cy="504600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sp>
          <p:nvSpPr>
            <p:cNvPr id="84" name="Google Shape;84;p16"/>
            <p:cNvSpPr txBox="1"/>
            <p:nvPr/>
          </p:nvSpPr>
          <p:spPr>
            <a:xfrm>
              <a:off x="5687700" y="3209300"/>
              <a:ext cx="1983300" cy="400200"/>
            </a:xfrm>
            <a:prstGeom prst="rect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latin typeface="Nunito"/>
                  <a:ea typeface="Nunito"/>
                  <a:cs typeface="Nunito"/>
                  <a:sym typeface="Nunito"/>
                </a:rPr>
                <a:t>Carefully crafted noise </a:t>
              </a:r>
              <a:endParaRPr>
                <a:latin typeface="Nunito"/>
                <a:ea typeface="Nunito"/>
                <a:cs typeface="Nunito"/>
                <a:sym typeface="Nunito"/>
              </a:endParaRPr>
            </a:p>
          </p:txBody>
        </p:sp>
      </p:grpSp>
      <p:sp>
        <p:nvSpPr>
          <p:cNvPr id="85" name="Google Shape;85;p16"/>
          <p:cNvSpPr txBox="1"/>
          <p:nvPr/>
        </p:nvSpPr>
        <p:spPr>
          <a:xfrm>
            <a:off x="423400" y="4295300"/>
            <a:ext cx="8409000" cy="53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But now models can be defended against such imperceptible distortions</a:t>
            </a:r>
            <a:endParaRPr sz="2000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p52"/>
          <p:cNvSpPr txBox="1">
            <a:spLocks noGrp="1"/>
          </p:cNvSpPr>
          <p:nvPr>
            <p:ph type="title"/>
          </p:nvPr>
        </p:nvSpPr>
        <p:spPr>
          <a:xfrm>
            <a:off x="311700" y="3401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Zero-shot CLIP suffers Spurious Correlations too</a:t>
            </a:r>
            <a:endParaRPr/>
          </a:p>
        </p:txBody>
      </p:sp>
      <p:pic>
        <p:nvPicPr>
          <p:cNvPr id="503" name="Google Shape;503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0" y="1177275"/>
            <a:ext cx="3427800" cy="3344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504" name="Google Shape;504;p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1925" y="1580800"/>
            <a:ext cx="3376100" cy="1981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5" name="Google Shape;505;p5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2075" y="4471675"/>
            <a:ext cx="3330025" cy="548475"/>
          </a:xfrm>
          <a:prstGeom prst="rect">
            <a:avLst/>
          </a:prstGeom>
          <a:noFill/>
          <a:ln>
            <a:noFill/>
          </a:ln>
        </p:spPr>
      </p:pic>
      <p:sp>
        <p:nvSpPr>
          <p:cNvPr id="506" name="Google Shape;506;p52"/>
          <p:cNvSpPr txBox="1"/>
          <p:nvPr/>
        </p:nvSpPr>
        <p:spPr>
          <a:xfrm>
            <a:off x="2896588" y="4648500"/>
            <a:ext cx="2307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chemeClr val="dk2"/>
                </a:solidFill>
              </a:rPr>
              <a:t>ICML 2023</a:t>
            </a:r>
            <a:endParaRPr sz="1300" b="1">
              <a:solidFill>
                <a:schemeClr val="dk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1" name="Google Shape;511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452750"/>
            <a:ext cx="8839201" cy="35934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6" name="Google Shape;516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11750"/>
            <a:ext cx="8839200" cy="2721267"/>
          </a:xfrm>
          <a:prstGeom prst="rect">
            <a:avLst/>
          </a:prstGeom>
          <a:noFill/>
          <a:ln>
            <a:noFill/>
          </a:ln>
        </p:spPr>
      </p:pic>
      <p:sp>
        <p:nvSpPr>
          <p:cNvPr id="517" name="Google Shape;517;p54"/>
          <p:cNvSpPr txBox="1"/>
          <p:nvPr/>
        </p:nvSpPr>
        <p:spPr>
          <a:xfrm>
            <a:off x="2138375" y="2986763"/>
            <a:ext cx="1697100" cy="28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</a:rPr>
              <a:t>open-vocabulary object detection </a:t>
            </a:r>
            <a:endParaRPr sz="1200">
              <a:solidFill>
                <a:schemeClr val="dk2"/>
              </a:solidFill>
            </a:endParaRPr>
          </a:p>
        </p:txBody>
      </p:sp>
      <p:cxnSp>
        <p:nvCxnSpPr>
          <p:cNvPr id="518" name="Google Shape;518;p54"/>
          <p:cNvCxnSpPr>
            <a:endCxn id="517" idx="0"/>
          </p:cNvCxnSpPr>
          <p:nvPr/>
        </p:nvCxnSpPr>
        <p:spPr>
          <a:xfrm flipH="1">
            <a:off x="2986925" y="2050763"/>
            <a:ext cx="554700" cy="936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stealth" w="med" len="med"/>
          </a:ln>
        </p:spPr>
      </p:cxnSp>
      <p:sp>
        <p:nvSpPr>
          <p:cNvPr id="519" name="Google Shape;519;p54"/>
          <p:cNvSpPr txBox="1"/>
          <p:nvPr/>
        </p:nvSpPr>
        <p:spPr>
          <a:xfrm>
            <a:off x="3756750" y="2939075"/>
            <a:ext cx="2431500" cy="37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</a:rPr>
              <a:t> synsets of object names in Visual Genome</a:t>
            </a:r>
            <a:endParaRPr sz="1200">
              <a:solidFill>
                <a:schemeClr val="dk2"/>
              </a:solidFill>
            </a:endParaRPr>
          </a:p>
        </p:txBody>
      </p:sp>
      <p:cxnSp>
        <p:nvCxnSpPr>
          <p:cNvPr id="520" name="Google Shape;520;p54"/>
          <p:cNvCxnSpPr>
            <a:stCxn id="519" idx="0"/>
          </p:cNvCxnSpPr>
          <p:nvPr/>
        </p:nvCxnSpPr>
        <p:spPr>
          <a:xfrm rot="10800000">
            <a:off x="3835800" y="1780475"/>
            <a:ext cx="1136700" cy="1158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stealth" w="med" len="med"/>
          </a:ln>
        </p:spPr>
      </p:cxnSp>
      <p:pic>
        <p:nvPicPr>
          <p:cNvPr id="521" name="Google Shape;521;p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50600" y="2939075"/>
            <a:ext cx="2347224" cy="503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22" name="Google Shape;522;p5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9875" y="2939075"/>
            <a:ext cx="1428226" cy="650050"/>
          </a:xfrm>
          <a:prstGeom prst="rect">
            <a:avLst/>
          </a:prstGeom>
          <a:noFill/>
          <a:ln>
            <a:noFill/>
          </a:ln>
        </p:spPr>
      </p:pic>
      <p:sp>
        <p:nvSpPr>
          <p:cNvPr id="523" name="Google Shape;523;p54"/>
          <p:cNvSpPr txBox="1"/>
          <p:nvPr/>
        </p:nvSpPr>
        <p:spPr>
          <a:xfrm>
            <a:off x="279875" y="3655450"/>
            <a:ext cx="5530500" cy="28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rgbClr val="EA9999"/>
                </a:solidFill>
              </a:rPr>
              <a:t>High accuracy discrepancy</a:t>
            </a:r>
            <a:r>
              <a:rPr lang="en" sz="1200">
                <a:solidFill>
                  <a:schemeClr val="dk2"/>
                </a:solidFill>
              </a:rPr>
              <a:t> indicates </a:t>
            </a:r>
            <a:r>
              <a:rPr lang="en" sz="1200" b="1">
                <a:solidFill>
                  <a:schemeClr val="dk2"/>
                </a:solidFill>
              </a:rPr>
              <a:t>high</a:t>
            </a:r>
            <a:r>
              <a:rPr lang="en" sz="1200">
                <a:solidFill>
                  <a:schemeClr val="dk2"/>
                </a:solidFill>
              </a:rPr>
              <a:t> possibility of </a:t>
            </a:r>
            <a:r>
              <a:rPr lang="en" sz="1200" b="1">
                <a:solidFill>
                  <a:srgbClr val="8E7CC3"/>
                </a:solidFill>
              </a:rPr>
              <a:t>spurious features</a:t>
            </a:r>
            <a:endParaRPr sz="1200" b="1">
              <a:solidFill>
                <a:srgbClr val="8E7CC3"/>
              </a:solidFill>
            </a:endParaRPr>
          </a:p>
        </p:txBody>
      </p:sp>
      <p:pic>
        <p:nvPicPr>
          <p:cNvPr id="524" name="Google Shape;524;p5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59200" y="4072350"/>
            <a:ext cx="4696426" cy="979475"/>
          </a:xfrm>
          <a:prstGeom prst="rect">
            <a:avLst/>
          </a:prstGeom>
          <a:noFill/>
          <a:ln>
            <a:noFill/>
          </a:ln>
        </p:spPr>
      </p:pic>
      <p:sp>
        <p:nvSpPr>
          <p:cNvPr id="525" name="Google Shape;525;p54"/>
          <p:cNvSpPr txBox="1"/>
          <p:nvPr/>
        </p:nvSpPr>
        <p:spPr>
          <a:xfrm>
            <a:off x="5513900" y="4388863"/>
            <a:ext cx="1697100" cy="28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rgbClr val="FF0000"/>
                </a:solidFill>
              </a:rPr>
              <a:t>62%</a:t>
            </a:r>
            <a:endParaRPr sz="1200" b="1">
              <a:solidFill>
                <a:srgbClr val="FF0000"/>
              </a:solidFill>
            </a:endParaRPr>
          </a:p>
        </p:txBody>
      </p:sp>
      <p:sp>
        <p:nvSpPr>
          <p:cNvPr id="526" name="Google Shape;526;p54"/>
          <p:cNvSpPr/>
          <p:nvPr/>
        </p:nvSpPr>
        <p:spPr>
          <a:xfrm>
            <a:off x="7170026" y="513450"/>
            <a:ext cx="1647000" cy="20244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p55"/>
          <p:cNvSpPr txBox="1">
            <a:spLocks noGrp="1"/>
          </p:cNvSpPr>
          <p:nvPr>
            <p:ph type="title"/>
          </p:nvPr>
        </p:nvSpPr>
        <p:spPr>
          <a:xfrm>
            <a:off x="234500" y="1024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Finetune CLIP</a:t>
            </a:r>
            <a:endParaRPr/>
          </a:p>
        </p:txBody>
      </p:sp>
      <p:sp>
        <p:nvSpPr>
          <p:cNvPr id="532" name="Google Shape;532;p55"/>
          <p:cNvSpPr txBox="1">
            <a:spLocks noGrp="1"/>
          </p:cNvSpPr>
          <p:nvPr>
            <p:ph type="body" idx="1"/>
          </p:nvPr>
        </p:nvSpPr>
        <p:spPr>
          <a:xfrm>
            <a:off x="234500" y="809900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5 loss terms</a:t>
            </a:r>
            <a:endParaRPr/>
          </a:p>
          <a:p>
            <a:pPr marL="457200" lvl="0" indent="-342900" algn="l" rtl="0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CLIP loss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b="1">
                <a:solidFill>
                  <a:srgbClr val="76A5AF"/>
                </a:solidFill>
              </a:rPr>
              <a:t>Class</a:t>
            </a:r>
            <a:r>
              <a:rPr lang="en"/>
              <a:t> level contrastive loss: pull same </a:t>
            </a:r>
            <a:r>
              <a:rPr lang="en" b="1">
                <a:solidFill>
                  <a:srgbClr val="76A5AF"/>
                </a:solidFill>
              </a:rPr>
              <a:t>class</a:t>
            </a:r>
            <a:r>
              <a:rPr lang="en"/>
              <a:t> data , push different </a:t>
            </a:r>
            <a:r>
              <a:rPr lang="en" b="1">
                <a:solidFill>
                  <a:srgbClr val="76A5AF"/>
                </a:solidFill>
              </a:rPr>
              <a:t>class</a:t>
            </a:r>
            <a:r>
              <a:rPr lang="en"/>
              <a:t> data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Contrastive </a:t>
            </a:r>
            <a:r>
              <a:rPr lang="en" b="1">
                <a:solidFill>
                  <a:srgbClr val="F1C232"/>
                </a:solidFill>
              </a:rPr>
              <a:t>image</a:t>
            </a:r>
            <a:r>
              <a:rPr lang="en"/>
              <a:t> loss 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Contrastive </a:t>
            </a:r>
            <a:r>
              <a:rPr lang="en" b="1">
                <a:solidFill>
                  <a:srgbClr val="6AA84F"/>
                </a:solidFill>
              </a:rPr>
              <a:t>language</a:t>
            </a:r>
            <a:r>
              <a:rPr lang="en"/>
              <a:t> loss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b="1">
                <a:solidFill>
                  <a:srgbClr val="C27BA0"/>
                </a:solidFill>
              </a:rPr>
              <a:t>Group</a:t>
            </a:r>
            <a:r>
              <a:rPr lang="en"/>
              <a:t> level contrastive loss: pull same </a:t>
            </a:r>
            <a:r>
              <a:rPr lang="en" b="1">
                <a:solidFill>
                  <a:srgbClr val="C27BA0"/>
                </a:solidFill>
              </a:rPr>
              <a:t>group</a:t>
            </a:r>
            <a:r>
              <a:rPr lang="en"/>
              <a:t> data, push different </a:t>
            </a:r>
            <a:r>
              <a:rPr lang="en" b="1">
                <a:solidFill>
                  <a:srgbClr val="C27BA0"/>
                </a:solidFill>
              </a:rPr>
              <a:t>group</a:t>
            </a:r>
            <a:r>
              <a:rPr lang="en"/>
              <a:t> data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Spurious </a:t>
            </a:r>
            <a:r>
              <a:rPr lang="en" b="1">
                <a:solidFill>
                  <a:srgbClr val="F1C232"/>
                </a:solidFill>
              </a:rPr>
              <a:t>image</a:t>
            </a:r>
            <a:r>
              <a:rPr lang="en"/>
              <a:t> loss 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Spurious </a:t>
            </a:r>
            <a:r>
              <a:rPr lang="en" b="1">
                <a:solidFill>
                  <a:srgbClr val="6AA84F"/>
                </a:solidFill>
              </a:rPr>
              <a:t>language</a:t>
            </a:r>
            <a:r>
              <a:rPr lang="en"/>
              <a:t> loss</a:t>
            </a:r>
            <a:endParaRPr/>
          </a:p>
        </p:txBody>
      </p:sp>
      <p:pic>
        <p:nvPicPr>
          <p:cNvPr id="533" name="Google Shape;533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02476" y="3147050"/>
            <a:ext cx="2530748" cy="17359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p56"/>
          <p:cNvSpPr txBox="1">
            <a:spLocks noGrp="1"/>
          </p:cNvSpPr>
          <p:nvPr>
            <p:ph type="body" idx="1"/>
          </p:nvPr>
        </p:nvSpPr>
        <p:spPr>
          <a:xfrm>
            <a:off x="311700" y="1564600"/>
            <a:ext cx="8520600" cy="194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latent space contains (unknown) concept set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the data point x = 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the embedding for two classes 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 </a:t>
            </a:r>
            <a:endParaRPr/>
          </a:p>
        </p:txBody>
      </p:sp>
      <p:pic>
        <p:nvPicPr>
          <p:cNvPr id="539" name="Google Shape;539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2700" y="91396"/>
            <a:ext cx="5047351" cy="1224575"/>
          </a:xfrm>
          <a:prstGeom prst="rect">
            <a:avLst/>
          </a:prstGeom>
          <a:noFill/>
          <a:ln>
            <a:noFill/>
          </a:ln>
        </p:spPr>
      </p:pic>
      <p:sp>
        <p:nvSpPr>
          <p:cNvPr id="540" name="Google Shape;540;p56"/>
          <p:cNvSpPr txBox="1"/>
          <p:nvPr/>
        </p:nvSpPr>
        <p:spPr>
          <a:xfrm>
            <a:off x="5866963" y="577675"/>
            <a:ext cx="2307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chemeClr val="dk2"/>
                </a:solidFill>
              </a:rPr>
              <a:t>ICLR 2024</a:t>
            </a:r>
            <a:endParaRPr sz="1300" b="1">
              <a:solidFill>
                <a:schemeClr val="dk2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chemeClr val="dk2"/>
                </a:solidFill>
              </a:rPr>
              <a:t>scores: 8-8-6</a:t>
            </a:r>
            <a:endParaRPr sz="1300" b="1">
              <a:solidFill>
                <a:schemeClr val="dk2"/>
              </a:solidFill>
            </a:endParaRPr>
          </a:p>
        </p:txBody>
      </p:sp>
      <p:pic>
        <p:nvPicPr>
          <p:cNvPr id="541" name="Google Shape;541;p5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28400" y="1971525"/>
            <a:ext cx="737825" cy="288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42" name="Google Shape;542;p5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32625" y="2621975"/>
            <a:ext cx="1097280" cy="24003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3" name="Google Shape;543;p5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232625" y="2946000"/>
            <a:ext cx="1097280" cy="241402"/>
          </a:xfrm>
          <a:prstGeom prst="rect">
            <a:avLst/>
          </a:prstGeom>
          <a:noFill/>
          <a:ln>
            <a:noFill/>
          </a:ln>
        </p:spPr>
      </p:pic>
      <p:pic>
        <p:nvPicPr>
          <p:cNvPr id="544" name="Google Shape;544;p5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989700" y="2296742"/>
            <a:ext cx="2307000" cy="20545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45" name="Google Shape;545;p56"/>
          <p:cNvCxnSpPr>
            <a:endCxn id="544" idx="1"/>
          </p:cNvCxnSpPr>
          <p:nvPr/>
        </p:nvCxnSpPr>
        <p:spPr>
          <a:xfrm>
            <a:off x="3466300" y="2115671"/>
            <a:ext cx="1523400" cy="283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546" name="Google Shape;546;p56"/>
          <p:cNvCxnSpPr>
            <a:stCxn id="542" idx="3"/>
            <a:endCxn id="544" idx="1"/>
          </p:cNvCxnSpPr>
          <p:nvPr/>
        </p:nvCxnSpPr>
        <p:spPr>
          <a:xfrm rot="10800000" flipH="1">
            <a:off x="2329905" y="2399390"/>
            <a:ext cx="2659800" cy="342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547" name="Google Shape;547;p56"/>
          <p:cNvCxnSpPr>
            <a:stCxn id="543" idx="3"/>
            <a:endCxn id="544" idx="1"/>
          </p:cNvCxnSpPr>
          <p:nvPr/>
        </p:nvCxnSpPr>
        <p:spPr>
          <a:xfrm rot="10800000" flipH="1">
            <a:off x="2329905" y="2399501"/>
            <a:ext cx="2659800" cy="667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stealth" w="med" len="med"/>
          </a:ln>
        </p:spPr>
      </p:cxnSp>
      <p:pic>
        <p:nvPicPr>
          <p:cNvPr id="548" name="Google Shape;548;p5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018200" y="3709668"/>
            <a:ext cx="4419599" cy="636563"/>
          </a:xfrm>
          <a:prstGeom prst="rect">
            <a:avLst/>
          </a:prstGeom>
          <a:noFill/>
          <a:ln>
            <a:noFill/>
          </a:ln>
        </p:spPr>
      </p:pic>
      <p:sp>
        <p:nvSpPr>
          <p:cNvPr id="549" name="Google Shape;549;p56"/>
          <p:cNvSpPr txBox="1"/>
          <p:nvPr/>
        </p:nvSpPr>
        <p:spPr>
          <a:xfrm>
            <a:off x="1643075" y="4549700"/>
            <a:ext cx="5441100" cy="37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partition the concept vectors into three groups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p57"/>
          <p:cNvSpPr txBox="1">
            <a:spLocks noGrp="1"/>
          </p:cNvSpPr>
          <p:nvPr>
            <p:ph type="title"/>
          </p:nvPr>
        </p:nvSpPr>
        <p:spPr>
          <a:xfrm>
            <a:off x="311700" y="3039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Example</a:t>
            </a:r>
            <a:endParaRPr/>
          </a:p>
        </p:txBody>
      </p:sp>
      <p:sp>
        <p:nvSpPr>
          <p:cNvPr id="555" name="Google Shape;555;p5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19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Z</a:t>
            </a:r>
            <a:r>
              <a:rPr lang="en" baseline="-25000"/>
              <a:t>water </a:t>
            </a:r>
            <a:r>
              <a:rPr lang="en"/>
              <a:t>= - Z</a:t>
            </a:r>
            <a:r>
              <a:rPr lang="en" baseline="-25000"/>
              <a:t>land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Z</a:t>
            </a:r>
            <a:r>
              <a:rPr lang="en" baseline="-25000"/>
              <a:t>waterbird </a:t>
            </a:r>
            <a:r>
              <a:rPr lang="en"/>
              <a:t> = -Z</a:t>
            </a:r>
            <a:r>
              <a:rPr lang="en" baseline="-25000"/>
              <a:t>landbird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</a:t>
            </a:r>
            <a:r>
              <a:rPr lang="en" baseline="-25000"/>
              <a:t>waterbird</a:t>
            </a:r>
            <a:r>
              <a:rPr lang="en"/>
              <a:t>= 0.4Z</a:t>
            </a:r>
            <a:r>
              <a:rPr lang="en" baseline="-25000"/>
              <a:t>water</a:t>
            </a:r>
            <a:r>
              <a:rPr lang="en"/>
              <a:t> + 0.6Z</a:t>
            </a:r>
            <a:r>
              <a:rPr lang="en" baseline="-25000"/>
              <a:t>waterbird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</a:t>
            </a:r>
            <a:r>
              <a:rPr lang="en" baseline="-25000"/>
              <a:t>landbird</a:t>
            </a:r>
            <a:r>
              <a:rPr lang="en"/>
              <a:t>= 0.4Z</a:t>
            </a:r>
            <a:r>
              <a:rPr lang="en" baseline="-25000"/>
              <a:t>water</a:t>
            </a:r>
            <a:r>
              <a:rPr lang="en"/>
              <a:t> + 0.6Z</a:t>
            </a:r>
            <a:r>
              <a:rPr lang="en" baseline="-25000"/>
              <a:t>landbird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test sample of landbird with water background x = 0.7Z</a:t>
            </a:r>
            <a:r>
              <a:rPr lang="en" baseline="-25000"/>
              <a:t>water</a:t>
            </a:r>
            <a:r>
              <a:rPr lang="en"/>
              <a:t>+ 0.3Z</a:t>
            </a:r>
            <a:r>
              <a:rPr lang="en" baseline="-25000"/>
              <a:t>landbird</a:t>
            </a:r>
            <a:endParaRPr/>
          </a:p>
        </p:txBody>
      </p:sp>
      <p:sp>
        <p:nvSpPr>
          <p:cNvPr id="556" name="Google Shape;556;p57"/>
          <p:cNvSpPr txBox="1"/>
          <p:nvPr/>
        </p:nvSpPr>
        <p:spPr>
          <a:xfrm>
            <a:off x="1699400" y="3495375"/>
            <a:ext cx="5576700" cy="54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x</a:t>
            </a:r>
            <a:r>
              <a:rPr lang="en" sz="1800" baseline="30000">
                <a:solidFill>
                  <a:schemeClr val="dk2"/>
                </a:solidFill>
              </a:rPr>
              <a:t>T</a:t>
            </a:r>
            <a:r>
              <a:rPr lang="en" sz="1800">
                <a:solidFill>
                  <a:schemeClr val="dk2"/>
                </a:solidFill>
              </a:rPr>
              <a:t>c</a:t>
            </a:r>
            <a:r>
              <a:rPr lang="en" sz="1800" baseline="-25000">
                <a:solidFill>
                  <a:schemeClr val="dk2"/>
                </a:solidFill>
              </a:rPr>
              <a:t>waterbird</a:t>
            </a:r>
            <a:r>
              <a:rPr lang="en" sz="1800">
                <a:solidFill>
                  <a:schemeClr val="dk2"/>
                </a:solidFill>
              </a:rPr>
              <a:t> = 0.1  &gt; x</a:t>
            </a:r>
            <a:r>
              <a:rPr lang="en" sz="1800" baseline="30000">
                <a:solidFill>
                  <a:schemeClr val="dk2"/>
                </a:solidFill>
              </a:rPr>
              <a:t>T</a:t>
            </a:r>
            <a:r>
              <a:rPr lang="en" sz="1800">
                <a:solidFill>
                  <a:schemeClr val="dk2"/>
                </a:solidFill>
              </a:rPr>
              <a:t>c</a:t>
            </a:r>
            <a:r>
              <a:rPr lang="en" sz="1800" baseline="-25000">
                <a:solidFill>
                  <a:schemeClr val="dk2"/>
                </a:solidFill>
              </a:rPr>
              <a:t>landbird</a:t>
            </a:r>
            <a:r>
              <a:rPr lang="en" sz="1800">
                <a:solidFill>
                  <a:schemeClr val="dk2"/>
                </a:solidFill>
              </a:rPr>
              <a:t>=-0.1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557" name="Google Shape;557;p57"/>
          <p:cNvSpPr txBox="1"/>
          <p:nvPr/>
        </p:nvSpPr>
        <p:spPr>
          <a:xfrm>
            <a:off x="766525" y="4199950"/>
            <a:ext cx="7152300" cy="54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Because presence of harmful components (caused by seeing too many images with </a:t>
            </a:r>
            <a:r>
              <a:rPr lang="en" sz="1800" b="1">
                <a:solidFill>
                  <a:schemeClr val="dk2"/>
                </a:solidFill>
              </a:rPr>
              <a:t>water</a:t>
            </a:r>
            <a:r>
              <a:rPr lang="en" sz="1800">
                <a:solidFill>
                  <a:schemeClr val="dk2"/>
                </a:solidFill>
              </a:rPr>
              <a:t> described as </a:t>
            </a:r>
            <a:r>
              <a:rPr lang="en" sz="1800" b="1">
                <a:solidFill>
                  <a:schemeClr val="dk2"/>
                </a:solidFill>
              </a:rPr>
              <a:t>waterbirds</a:t>
            </a:r>
            <a:r>
              <a:rPr lang="en" sz="1800">
                <a:solidFill>
                  <a:schemeClr val="dk2"/>
                </a:solidFill>
              </a:rPr>
              <a:t>)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558" name="Google Shape;558;p57"/>
          <p:cNvSpPr/>
          <p:nvPr/>
        </p:nvSpPr>
        <p:spPr>
          <a:xfrm>
            <a:off x="5275400" y="3432725"/>
            <a:ext cx="541200" cy="541200"/>
          </a:xfrm>
          <a:prstGeom prst="mathMultiply">
            <a:avLst>
              <a:gd name="adj1" fmla="val 22529"/>
            </a:avLst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" name="Google Shape;563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86425" y="259500"/>
            <a:ext cx="5771151" cy="713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64" name="Google Shape;564;p5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63175" y="1319075"/>
            <a:ext cx="2620600" cy="187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65" name="Google Shape;565;p5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10875" y="1317000"/>
            <a:ext cx="1920239" cy="19202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66" name="Google Shape;566;p58"/>
          <p:cNvCxnSpPr>
            <a:endCxn id="564" idx="0"/>
          </p:cNvCxnSpPr>
          <p:nvPr/>
        </p:nvCxnSpPr>
        <p:spPr>
          <a:xfrm>
            <a:off x="3770475" y="970475"/>
            <a:ext cx="3000" cy="348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567" name="Google Shape;567;p58"/>
          <p:cNvCxnSpPr/>
          <p:nvPr/>
        </p:nvCxnSpPr>
        <p:spPr>
          <a:xfrm>
            <a:off x="6323950" y="970475"/>
            <a:ext cx="3000" cy="348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stealth" w="med" len="med"/>
          </a:ln>
        </p:spPr>
      </p:cxnSp>
      <p:sp>
        <p:nvSpPr>
          <p:cNvPr id="568" name="Google Shape;568;p58"/>
          <p:cNvSpPr txBox="1"/>
          <p:nvPr/>
        </p:nvSpPr>
        <p:spPr>
          <a:xfrm>
            <a:off x="2834975" y="1607350"/>
            <a:ext cx="806100" cy="34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2"/>
                </a:solidFill>
              </a:rPr>
              <a:t>s1</a:t>
            </a:r>
            <a:endParaRPr sz="800">
              <a:solidFill>
                <a:schemeClr val="dk2"/>
              </a:solidFill>
            </a:endParaRPr>
          </a:p>
        </p:txBody>
      </p:sp>
      <p:sp>
        <p:nvSpPr>
          <p:cNvPr id="569" name="Google Shape;569;p58"/>
          <p:cNvSpPr txBox="1"/>
          <p:nvPr/>
        </p:nvSpPr>
        <p:spPr>
          <a:xfrm>
            <a:off x="4035700" y="1607350"/>
            <a:ext cx="806100" cy="34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2"/>
                </a:solidFill>
              </a:rPr>
              <a:t>s2</a:t>
            </a:r>
            <a:endParaRPr sz="800">
              <a:solidFill>
                <a:schemeClr val="dk2"/>
              </a:solidFill>
            </a:endParaRPr>
          </a:p>
        </p:txBody>
      </p:sp>
      <p:pic>
        <p:nvPicPr>
          <p:cNvPr id="570" name="Google Shape;570;p5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834975" y="2122625"/>
            <a:ext cx="1957405" cy="192024"/>
          </a:xfrm>
          <a:prstGeom prst="rect">
            <a:avLst/>
          </a:prstGeom>
          <a:noFill/>
          <a:ln>
            <a:noFill/>
          </a:ln>
        </p:spPr>
      </p:pic>
      <p:sp>
        <p:nvSpPr>
          <p:cNvPr id="571" name="Google Shape;571;p58"/>
          <p:cNvSpPr txBox="1"/>
          <p:nvPr/>
        </p:nvSpPr>
        <p:spPr>
          <a:xfrm>
            <a:off x="5810850" y="1765150"/>
            <a:ext cx="1110300" cy="32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</a:rPr>
              <a:t>calculated similarly</a:t>
            </a:r>
            <a:endParaRPr sz="1000">
              <a:solidFill>
                <a:schemeClr val="dk2"/>
              </a:solidFill>
            </a:endParaRPr>
          </a:p>
        </p:txBody>
      </p:sp>
      <p:cxnSp>
        <p:nvCxnSpPr>
          <p:cNvPr id="572" name="Google Shape;572;p58"/>
          <p:cNvCxnSpPr/>
          <p:nvPr/>
        </p:nvCxnSpPr>
        <p:spPr>
          <a:xfrm>
            <a:off x="3233075" y="1488663"/>
            <a:ext cx="18300" cy="183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573" name="Google Shape;573;p58"/>
          <p:cNvCxnSpPr/>
          <p:nvPr/>
        </p:nvCxnSpPr>
        <p:spPr>
          <a:xfrm>
            <a:off x="4429600" y="1521050"/>
            <a:ext cx="18300" cy="183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574" name="Google Shape;574;p58"/>
          <p:cNvCxnSpPr>
            <a:endCxn id="570" idx="0"/>
          </p:cNvCxnSpPr>
          <p:nvPr/>
        </p:nvCxnSpPr>
        <p:spPr>
          <a:xfrm>
            <a:off x="3251478" y="1834325"/>
            <a:ext cx="562200" cy="2883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575" name="Google Shape;575;p58"/>
          <p:cNvCxnSpPr>
            <a:endCxn id="570" idx="0"/>
          </p:cNvCxnSpPr>
          <p:nvPr/>
        </p:nvCxnSpPr>
        <p:spPr>
          <a:xfrm flipH="1">
            <a:off x="3813678" y="1815725"/>
            <a:ext cx="627600" cy="3069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stealth" w="med" len="med"/>
          </a:ln>
        </p:spPr>
      </p:cxnSp>
      <p:sp>
        <p:nvSpPr>
          <p:cNvPr id="576" name="Google Shape;576;p58"/>
          <p:cNvSpPr txBox="1"/>
          <p:nvPr/>
        </p:nvSpPr>
        <p:spPr>
          <a:xfrm>
            <a:off x="1482525" y="2057975"/>
            <a:ext cx="1110300" cy="32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</a:rPr>
              <a:t>g: text encoder</a:t>
            </a:r>
            <a:endParaRPr sz="1000">
              <a:solidFill>
                <a:schemeClr val="dk2"/>
              </a:solidFill>
            </a:endParaRPr>
          </a:p>
        </p:txBody>
      </p:sp>
      <p:sp>
        <p:nvSpPr>
          <p:cNvPr id="577" name="Google Shape;577;p58"/>
          <p:cNvSpPr txBox="1"/>
          <p:nvPr/>
        </p:nvSpPr>
        <p:spPr>
          <a:xfrm>
            <a:off x="3258525" y="2542938"/>
            <a:ext cx="1110300" cy="32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</a:rPr>
              <a:t>spurious feature direction vector</a:t>
            </a:r>
            <a:endParaRPr sz="1000">
              <a:solidFill>
                <a:schemeClr val="dk2"/>
              </a:solidFill>
            </a:endParaRPr>
          </a:p>
        </p:txBody>
      </p:sp>
      <p:sp>
        <p:nvSpPr>
          <p:cNvPr id="578" name="Google Shape;578;p58"/>
          <p:cNvSpPr txBox="1"/>
          <p:nvPr/>
        </p:nvSpPr>
        <p:spPr>
          <a:xfrm>
            <a:off x="5896450" y="2532513"/>
            <a:ext cx="1110300" cy="32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</a:rPr>
              <a:t>useful feature direction vector</a:t>
            </a:r>
            <a:endParaRPr sz="1000">
              <a:solidFill>
                <a:schemeClr val="dk2"/>
              </a:solidFill>
            </a:endParaRPr>
          </a:p>
        </p:txBody>
      </p:sp>
      <p:cxnSp>
        <p:nvCxnSpPr>
          <p:cNvPr id="579" name="Google Shape;579;p58"/>
          <p:cNvCxnSpPr/>
          <p:nvPr/>
        </p:nvCxnSpPr>
        <p:spPr>
          <a:xfrm>
            <a:off x="6364500" y="1506950"/>
            <a:ext cx="3000" cy="348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stealth" w="med" len="med"/>
          </a:ln>
        </p:spPr>
      </p:cxnSp>
      <p:pic>
        <p:nvPicPr>
          <p:cNvPr id="580" name="Google Shape;580;p5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697300" y="3250750"/>
            <a:ext cx="2378427" cy="16130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81" name="Google Shape;581;p58"/>
          <p:cNvCxnSpPr>
            <a:endCxn id="582" idx="3"/>
          </p:cNvCxnSpPr>
          <p:nvPr/>
        </p:nvCxnSpPr>
        <p:spPr>
          <a:xfrm rot="10800000">
            <a:off x="2592800" y="3374175"/>
            <a:ext cx="1324200" cy="352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stealth" w="med" len="med"/>
          </a:ln>
        </p:spPr>
      </p:cxnSp>
      <p:sp>
        <p:nvSpPr>
          <p:cNvPr id="582" name="Google Shape;582;p58"/>
          <p:cNvSpPr txBox="1"/>
          <p:nvPr/>
        </p:nvSpPr>
        <p:spPr>
          <a:xfrm>
            <a:off x="445700" y="3213525"/>
            <a:ext cx="2147100" cy="32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</a:rPr>
              <a:t>project x to a harmful direction and </a:t>
            </a:r>
            <a:r>
              <a:rPr lang="en" sz="1000" b="1">
                <a:solidFill>
                  <a:srgbClr val="FF0000"/>
                </a:solidFill>
              </a:rPr>
              <a:t>remove</a:t>
            </a:r>
            <a:r>
              <a:rPr lang="en" sz="1000">
                <a:solidFill>
                  <a:schemeClr val="dk2"/>
                </a:solidFill>
              </a:rPr>
              <a:t> the portion </a:t>
            </a:r>
            <a:endParaRPr sz="1000">
              <a:solidFill>
                <a:schemeClr val="dk2"/>
              </a:solidFill>
            </a:endParaRPr>
          </a:p>
        </p:txBody>
      </p:sp>
      <p:cxnSp>
        <p:nvCxnSpPr>
          <p:cNvPr id="583" name="Google Shape;583;p58"/>
          <p:cNvCxnSpPr/>
          <p:nvPr/>
        </p:nvCxnSpPr>
        <p:spPr>
          <a:xfrm rot="10800000">
            <a:off x="2823775" y="4566400"/>
            <a:ext cx="1104600" cy="16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stealth" w="med" len="med"/>
          </a:ln>
        </p:spPr>
      </p:cxnSp>
      <p:sp>
        <p:nvSpPr>
          <p:cNvPr id="584" name="Google Shape;584;p58"/>
          <p:cNvSpPr txBox="1"/>
          <p:nvPr/>
        </p:nvSpPr>
        <p:spPr>
          <a:xfrm>
            <a:off x="603750" y="4369075"/>
            <a:ext cx="2147100" cy="32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</a:rPr>
              <a:t>project x to a helpful direction and </a:t>
            </a:r>
            <a:r>
              <a:rPr lang="en" sz="1000" b="1">
                <a:solidFill>
                  <a:srgbClr val="6AA84F"/>
                </a:solidFill>
              </a:rPr>
              <a:t>amplify</a:t>
            </a:r>
            <a:r>
              <a:rPr lang="en" sz="1000">
                <a:solidFill>
                  <a:schemeClr val="dk2"/>
                </a:solidFill>
              </a:rPr>
              <a:t> the portion </a:t>
            </a:r>
            <a:endParaRPr sz="1000">
              <a:solidFill>
                <a:schemeClr val="dk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9" name="Google Shape;589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0050" y="535650"/>
            <a:ext cx="8839204" cy="3565030"/>
          </a:xfrm>
          <a:prstGeom prst="rect">
            <a:avLst/>
          </a:prstGeom>
          <a:noFill/>
          <a:ln>
            <a:noFill/>
          </a:ln>
        </p:spPr>
      </p:pic>
      <p:sp>
        <p:nvSpPr>
          <p:cNvPr id="590" name="Google Shape;590;p59"/>
          <p:cNvSpPr/>
          <p:nvPr/>
        </p:nvSpPr>
        <p:spPr>
          <a:xfrm>
            <a:off x="4124778" y="605125"/>
            <a:ext cx="3095100" cy="10134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1" name="Google Shape;591;p59"/>
          <p:cNvSpPr/>
          <p:nvPr/>
        </p:nvSpPr>
        <p:spPr>
          <a:xfrm>
            <a:off x="6002475" y="1618525"/>
            <a:ext cx="1217400" cy="2429400"/>
          </a:xfrm>
          <a:prstGeom prst="rect">
            <a:avLst/>
          </a:prstGeom>
          <a:noFill/>
          <a:ln w="28575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2" name="Google Shape;592;p59"/>
          <p:cNvSpPr txBox="1"/>
          <p:nvPr/>
        </p:nvSpPr>
        <p:spPr>
          <a:xfrm>
            <a:off x="4711800" y="4340850"/>
            <a:ext cx="3663600" cy="54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remove spurious parts and amplify helpful parts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Google Shape;597;p6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3064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Group Robustness </a:t>
            </a:r>
            <a:endParaRPr/>
          </a:p>
        </p:txBody>
      </p:sp>
      <p:pic>
        <p:nvPicPr>
          <p:cNvPr id="598" name="Google Shape;598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72750" y="28250"/>
            <a:ext cx="1616250" cy="3601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99" name="Google Shape;599;p60"/>
          <p:cNvCxnSpPr>
            <a:endCxn id="600" idx="0"/>
          </p:cNvCxnSpPr>
          <p:nvPr/>
        </p:nvCxnSpPr>
        <p:spPr>
          <a:xfrm flipH="1">
            <a:off x="6623475" y="350675"/>
            <a:ext cx="436500" cy="484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stealth" w="med" len="med"/>
          </a:ln>
        </p:spPr>
      </p:cxnSp>
      <p:sp>
        <p:nvSpPr>
          <p:cNvPr id="600" name="Google Shape;600;p60"/>
          <p:cNvSpPr txBox="1"/>
          <p:nvPr/>
        </p:nvSpPr>
        <p:spPr>
          <a:xfrm>
            <a:off x="5778225" y="835175"/>
            <a:ext cx="1690500" cy="48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</a:rPr>
              <a:t>group label: don’t observe during training</a:t>
            </a:r>
            <a:endParaRPr sz="1000">
              <a:solidFill>
                <a:schemeClr val="dk2"/>
              </a:solidFill>
            </a:endParaRPr>
          </a:p>
        </p:txBody>
      </p:sp>
      <p:pic>
        <p:nvPicPr>
          <p:cNvPr id="601" name="Google Shape;601;p6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36875" y="1804175"/>
            <a:ext cx="2615185" cy="365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2" name="Google Shape;602;p6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78225" y="1804174"/>
            <a:ext cx="3099661" cy="365760"/>
          </a:xfrm>
          <a:prstGeom prst="rect">
            <a:avLst/>
          </a:prstGeom>
          <a:noFill/>
          <a:ln>
            <a:noFill/>
          </a:ln>
        </p:spPr>
      </p:pic>
      <p:sp>
        <p:nvSpPr>
          <p:cNvPr id="603" name="Google Shape;603;p60"/>
          <p:cNvSpPr txBox="1"/>
          <p:nvPr/>
        </p:nvSpPr>
        <p:spPr>
          <a:xfrm>
            <a:off x="266125" y="1719825"/>
            <a:ext cx="1808700" cy="67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</a:rPr>
              <a:t>group robust: small gap between its </a:t>
            </a:r>
            <a:r>
              <a:rPr lang="en" sz="1000" b="1">
                <a:solidFill>
                  <a:schemeClr val="dk2"/>
                </a:solidFill>
              </a:rPr>
              <a:t>average</a:t>
            </a:r>
            <a:r>
              <a:rPr lang="en" sz="1000">
                <a:solidFill>
                  <a:schemeClr val="dk2"/>
                </a:solidFill>
              </a:rPr>
              <a:t> error and </a:t>
            </a:r>
            <a:r>
              <a:rPr lang="en" sz="1000" b="1">
                <a:solidFill>
                  <a:schemeClr val="dk2"/>
                </a:solidFill>
              </a:rPr>
              <a:t>worst-group</a:t>
            </a:r>
            <a:r>
              <a:rPr lang="en" sz="1000">
                <a:solidFill>
                  <a:schemeClr val="dk2"/>
                </a:solidFill>
              </a:rPr>
              <a:t> error</a:t>
            </a:r>
            <a:endParaRPr sz="1000">
              <a:solidFill>
                <a:schemeClr val="dk2"/>
              </a:solidFill>
            </a:endParaRPr>
          </a:p>
        </p:txBody>
      </p:sp>
      <p:sp>
        <p:nvSpPr>
          <p:cNvPr id="604" name="Google Shape;604;p60"/>
          <p:cNvSpPr/>
          <p:nvPr/>
        </p:nvSpPr>
        <p:spPr>
          <a:xfrm>
            <a:off x="2074825" y="1902750"/>
            <a:ext cx="327000" cy="168600"/>
          </a:xfrm>
          <a:prstGeom prst="mathEqual">
            <a:avLst>
              <a:gd name="adj1" fmla="val 23520"/>
              <a:gd name="adj2" fmla="val 1176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5" name="Google Shape;605;p60"/>
          <p:cNvSpPr/>
          <p:nvPr/>
        </p:nvSpPr>
        <p:spPr>
          <a:xfrm>
            <a:off x="5398638" y="1916550"/>
            <a:ext cx="333000" cy="141000"/>
          </a:xfrm>
          <a:prstGeom prst="mathMinus">
            <a:avLst>
              <a:gd name="adj1" fmla="val 2352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06" name="Google Shape;606;p6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768138" y="2738077"/>
            <a:ext cx="7084377" cy="993350"/>
          </a:xfrm>
          <a:prstGeom prst="rect">
            <a:avLst/>
          </a:prstGeom>
          <a:noFill/>
          <a:ln>
            <a:noFill/>
          </a:ln>
        </p:spPr>
      </p:pic>
      <p:sp>
        <p:nvSpPr>
          <p:cNvPr id="607" name="Google Shape;607;p60"/>
          <p:cNvSpPr txBox="1"/>
          <p:nvPr/>
        </p:nvSpPr>
        <p:spPr>
          <a:xfrm>
            <a:off x="1477175" y="3913625"/>
            <a:ext cx="2589900" cy="25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</a:rPr>
              <a:t>Spurious confounders:</a:t>
            </a:r>
            <a:endParaRPr sz="1200">
              <a:solidFill>
                <a:schemeClr val="dk2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</a:rPr>
              <a:t>input features predictive for </a:t>
            </a:r>
            <a:r>
              <a:rPr lang="en" sz="1200" b="1">
                <a:solidFill>
                  <a:schemeClr val="dk2"/>
                </a:solidFill>
              </a:rPr>
              <a:t>some</a:t>
            </a:r>
            <a:r>
              <a:rPr lang="en" sz="1200">
                <a:solidFill>
                  <a:schemeClr val="dk2"/>
                </a:solidFill>
              </a:rPr>
              <a:t>, but </a:t>
            </a:r>
            <a:r>
              <a:rPr lang="en" sz="1200" b="1">
                <a:solidFill>
                  <a:schemeClr val="dk2"/>
                </a:solidFill>
              </a:rPr>
              <a:t>not all</a:t>
            </a:r>
            <a:r>
              <a:rPr lang="en" sz="1200">
                <a:solidFill>
                  <a:schemeClr val="dk2"/>
                </a:solidFill>
              </a:rPr>
              <a:t> groups in a class</a:t>
            </a:r>
            <a:endParaRPr sz="1200">
              <a:solidFill>
                <a:schemeClr val="dk2"/>
              </a:solidFill>
            </a:endParaRPr>
          </a:p>
        </p:txBody>
      </p:sp>
      <p:sp>
        <p:nvSpPr>
          <p:cNvPr id="608" name="Google Shape;608;p60"/>
          <p:cNvSpPr txBox="1"/>
          <p:nvPr/>
        </p:nvSpPr>
        <p:spPr>
          <a:xfrm>
            <a:off x="-311975" y="3889975"/>
            <a:ext cx="2192400" cy="25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</a:rPr>
              <a:t>Group Shift</a:t>
            </a:r>
            <a:endParaRPr sz="1200">
              <a:solidFill>
                <a:schemeClr val="dk2"/>
              </a:solidFill>
            </a:endParaRPr>
          </a:p>
        </p:txBody>
      </p:sp>
      <p:sp>
        <p:nvSpPr>
          <p:cNvPr id="609" name="Google Shape;609;p60"/>
          <p:cNvSpPr txBox="1"/>
          <p:nvPr/>
        </p:nvSpPr>
        <p:spPr>
          <a:xfrm>
            <a:off x="-311975" y="3168775"/>
            <a:ext cx="2192400" cy="25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</a:rPr>
              <a:t>Dataset</a:t>
            </a:r>
            <a:endParaRPr sz="1200">
              <a:solidFill>
                <a:schemeClr val="dk2"/>
              </a:solidFill>
            </a:endParaRPr>
          </a:p>
        </p:txBody>
      </p:sp>
      <p:sp>
        <p:nvSpPr>
          <p:cNvPr id="610" name="Google Shape;610;p60"/>
          <p:cNvSpPr txBox="1"/>
          <p:nvPr/>
        </p:nvSpPr>
        <p:spPr>
          <a:xfrm>
            <a:off x="4015388" y="3913632"/>
            <a:ext cx="2589900" cy="25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</a:rPr>
              <a:t>Subclass variance:</a:t>
            </a:r>
            <a:endParaRPr sz="1200">
              <a:solidFill>
                <a:schemeClr val="dk2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dk2"/>
                </a:solidFill>
              </a:rPr>
              <a:t>different</a:t>
            </a:r>
            <a:r>
              <a:rPr lang="en" sz="1200">
                <a:solidFill>
                  <a:schemeClr val="dk2"/>
                </a:solidFill>
              </a:rPr>
              <a:t> fine-grained </a:t>
            </a:r>
            <a:r>
              <a:rPr lang="en" sz="1200" b="1">
                <a:solidFill>
                  <a:schemeClr val="dk2"/>
                </a:solidFill>
              </a:rPr>
              <a:t>subclasses</a:t>
            </a:r>
            <a:endParaRPr sz="1200" b="1">
              <a:solidFill>
                <a:schemeClr val="dk2"/>
              </a:solidFill>
            </a:endParaRPr>
          </a:p>
        </p:txBody>
      </p:sp>
      <p:sp>
        <p:nvSpPr>
          <p:cNvPr id="611" name="Google Shape;611;p60"/>
          <p:cNvSpPr txBox="1"/>
          <p:nvPr/>
        </p:nvSpPr>
        <p:spPr>
          <a:xfrm>
            <a:off x="6392300" y="3913632"/>
            <a:ext cx="2589900" cy="25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</a:rPr>
              <a:t>Data source variance:</a:t>
            </a:r>
            <a:endParaRPr sz="1200">
              <a:solidFill>
                <a:schemeClr val="dk2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</a:rPr>
              <a:t>Combine CIFAR10 and 10.2</a:t>
            </a:r>
            <a:endParaRPr sz="1200">
              <a:solidFill>
                <a:schemeClr val="dk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Google Shape;616;p61"/>
          <p:cNvSpPr txBox="1">
            <a:spLocks noGrp="1"/>
          </p:cNvSpPr>
          <p:nvPr>
            <p:ph type="title"/>
          </p:nvPr>
        </p:nvSpPr>
        <p:spPr>
          <a:xfrm>
            <a:off x="311700" y="1748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Group Robustness</a:t>
            </a:r>
            <a:endParaRPr/>
          </a:p>
        </p:txBody>
      </p:sp>
      <p:pic>
        <p:nvPicPr>
          <p:cNvPr id="617" name="Google Shape;617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75775" y="747525"/>
            <a:ext cx="5864972" cy="4091176"/>
          </a:xfrm>
          <a:prstGeom prst="rect">
            <a:avLst/>
          </a:prstGeom>
          <a:noFill/>
          <a:ln>
            <a:noFill/>
          </a:ln>
        </p:spPr>
      </p:pic>
      <p:sp>
        <p:nvSpPr>
          <p:cNvPr id="618" name="Google Shape;618;p61"/>
          <p:cNvSpPr/>
          <p:nvPr/>
        </p:nvSpPr>
        <p:spPr>
          <a:xfrm>
            <a:off x="3198375" y="969825"/>
            <a:ext cx="3822000" cy="1977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9" name="Google Shape;619;p61"/>
          <p:cNvSpPr/>
          <p:nvPr/>
        </p:nvSpPr>
        <p:spPr>
          <a:xfrm>
            <a:off x="3239800" y="2946100"/>
            <a:ext cx="3822000" cy="1977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0" name="Google Shape;620;p61"/>
          <p:cNvSpPr txBox="1"/>
          <p:nvPr/>
        </p:nvSpPr>
        <p:spPr>
          <a:xfrm>
            <a:off x="6774375" y="174825"/>
            <a:ext cx="1350900" cy="39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group idx</a:t>
            </a:r>
            <a:endParaRPr sz="1800">
              <a:solidFill>
                <a:schemeClr val="dk2"/>
              </a:solidFill>
            </a:endParaRPr>
          </a:p>
        </p:txBody>
      </p:sp>
      <p:cxnSp>
        <p:nvCxnSpPr>
          <p:cNvPr id="621" name="Google Shape;621;p61"/>
          <p:cNvCxnSpPr>
            <a:stCxn id="618" idx="0"/>
            <a:endCxn id="620" idx="1"/>
          </p:cNvCxnSpPr>
          <p:nvPr/>
        </p:nvCxnSpPr>
        <p:spPr>
          <a:xfrm rot="-5400000">
            <a:off x="5643375" y="-161175"/>
            <a:ext cx="597000" cy="1665000"/>
          </a:xfrm>
          <a:prstGeom prst="curvedConnector2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622" name="Google Shape;622;p61"/>
          <p:cNvCxnSpPr>
            <a:stCxn id="619" idx="0"/>
            <a:endCxn id="620" idx="1"/>
          </p:cNvCxnSpPr>
          <p:nvPr/>
        </p:nvCxnSpPr>
        <p:spPr>
          <a:xfrm rot="-5400000">
            <a:off x="4675900" y="847600"/>
            <a:ext cx="2573400" cy="1623600"/>
          </a:xfrm>
          <a:prstGeom prst="curvedConnector2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stealth" w="med" len="med"/>
          </a:ln>
        </p:spPr>
      </p:cxnSp>
      <p:sp>
        <p:nvSpPr>
          <p:cNvPr id="623" name="Google Shape;623;p61"/>
          <p:cNvSpPr/>
          <p:nvPr/>
        </p:nvSpPr>
        <p:spPr>
          <a:xfrm>
            <a:off x="3239800" y="2405675"/>
            <a:ext cx="3822000" cy="197700"/>
          </a:xfrm>
          <a:prstGeom prst="rect">
            <a:avLst/>
          </a:prstGeom>
          <a:noFill/>
          <a:ln w="28575" cap="flat" cmpd="sng">
            <a:solidFill>
              <a:srgbClr val="00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4" name="Google Shape;624;p61"/>
          <p:cNvSpPr/>
          <p:nvPr/>
        </p:nvSpPr>
        <p:spPr>
          <a:xfrm>
            <a:off x="3239800" y="4333700"/>
            <a:ext cx="3822000" cy="197700"/>
          </a:xfrm>
          <a:prstGeom prst="rect">
            <a:avLst/>
          </a:prstGeom>
          <a:noFill/>
          <a:ln w="28575" cap="flat" cmpd="sng">
            <a:solidFill>
              <a:srgbClr val="00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5" name="Google Shape;625;p61"/>
          <p:cNvSpPr txBox="1"/>
          <p:nvPr/>
        </p:nvSpPr>
        <p:spPr>
          <a:xfrm>
            <a:off x="7756675" y="3116100"/>
            <a:ext cx="1350900" cy="39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imbalance</a:t>
            </a:r>
            <a:endParaRPr sz="1800">
              <a:solidFill>
                <a:schemeClr val="dk2"/>
              </a:solidFill>
            </a:endParaRPr>
          </a:p>
        </p:txBody>
      </p:sp>
      <p:cxnSp>
        <p:nvCxnSpPr>
          <p:cNvPr id="626" name="Google Shape;626;p61"/>
          <p:cNvCxnSpPr>
            <a:endCxn id="625" idx="1"/>
          </p:cNvCxnSpPr>
          <p:nvPr/>
        </p:nvCxnSpPr>
        <p:spPr>
          <a:xfrm rot="-5400000" flipH="1">
            <a:off x="6990325" y="2547600"/>
            <a:ext cx="837900" cy="694800"/>
          </a:xfrm>
          <a:prstGeom prst="curvedConnector2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627" name="Google Shape;627;p61"/>
          <p:cNvCxnSpPr>
            <a:stCxn id="624" idx="3"/>
            <a:endCxn id="625" idx="1"/>
          </p:cNvCxnSpPr>
          <p:nvPr/>
        </p:nvCxnSpPr>
        <p:spPr>
          <a:xfrm rot="10800000" flipH="1">
            <a:off x="7061800" y="3313850"/>
            <a:ext cx="694800" cy="1118700"/>
          </a:xfrm>
          <a:prstGeom prst="curvedConnector3">
            <a:avLst>
              <a:gd name="adj1" fmla="val 50005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stealth" w="med" len="med"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7"/>
          <p:cNvSpPr txBox="1"/>
          <p:nvPr/>
        </p:nvSpPr>
        <p:spPr>
          <a:xfrm>
            <a:off x="423400" y="-12175"/>
            <a:ext cx="82971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Modern Adversarial Examples</a:t>
            </a:r>
            <a:endParaRPr sz="3600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grpSp>
        <p:nvGrpSpPr>
          <p:cNvPr id="91" name="Google Shape;91;p17"/>
          <p:cNvGrpSpPr/>
          <p:nvPr/>
        </p:nvGrpSpPr>
        <p:grpSpPr>
          <a:xfrm>
            <a:off x="524768" y="834328"/>
            <a:ext cx="8051570" cy="1645440"/>
            <a:chOff x="524768" y="834328"/>
            <a:chExt cx="8051570" cy="1645440"/>
          </a:xfrm>
        </p:grpSpPr>
        <p:pic>
          <p:nvPicPr>
            <p:cNvPr id="92" name="Google Shape;92;p17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5003382" y="1141330"/>
              <a:ext cx="1334336" cy="13384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3" name="Google Shape;93;p17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7242001" y="1141318"/>
              <a:ext cx="1334336" cy="13384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4" name="Google Shape;94;p17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2764075" y="1143031"/>
              <a:ext cx="1335024" cy="13350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5" name="Google Shape;95;p17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524768" y="1143031"/>
              <a:ext cx="1335024" cy="13350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6" name="Google Shape;96;p17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7531614" y="836140"/>
              <a:ext cx="755090" cy="25734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7" name="Google Shape;97;p17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5551850" y="834328"/>
              <a:ext cx="237410" cy="21100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8" name="Google Shape;98;p17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2965789" y="837053"/>
              <a:ext cx="755090" cy="25734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9" name="Google Shape;99;p17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986025" y="835241"/>
              <a:ext cx="237410" cy="211007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00" name="Google Shape;100;p17"/>
            <p:cNvCxnSpPr/>
            <p:nvPr/>
          </p:nvCxnSpPr>
          <p:spPr>
            <a:xfrm>
              <a:off x="2006050" y="1815350"/>
              <a:ext cx="642000" cy="0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101" name="Google Shape;101;p17"/>
            <p:cNvCxnSpPr/>
            <p:nvPr/>
          </p:nvCxnSpPr>
          <p:spPr>
            <a:xfrm>
              <a:off x="6471403" y="1780953"/>
              <a:ext cx="642000" cy="0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  <p:sp>
        <p:nvSpPr>
          <p:cNvPr id="102" name="Google Shape;102;p17"/>
          <p:cNvSpPr txBox="1"/>
          <p:nvPr/>
        </p:nvSpPr>
        <p:spPr>
          <a:xfrm>
            <a:off x="423400" y="3137400"/>
            <a:ext cx="8409000" cy="71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Here, the adversary made changes to the image that are </a:t>
            </a:r>
            <a:r>
              <a:rPr lang="en" sz="2000" i="1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perceptible</a:t>
            </a:r>
            <a:r>
              <a:rPr lang="en" sz="200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to the human eye, yet the category is unchanged</a:t>
            </a:r>
            <a:endParaRPr sz="2000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grpSp>
        <p:nvGrpSpPr>
          <p:cNvPr id="103" name="Google Shape;103;p17"/>
          <p:cNvGrpSpPr/>
          <p:nvPr/>
        </p:nvGrpSpPr>
        <p:grpSpPr>
          <a:xfrm>
            <a:off x="6997775" y="1251775"/>
            <a:ext cx="1242350" cy="1802750"/>
            <a:chOff x="6997775" y="1251775"/>
            <a:chExt cx="1242350" cy="1802750"/>
          </a:xfrm>
        </p:grpSpPr>
        <p:sp>
          <p:nvSpPr>
            <p:cNvPr id="104" name="Google Shape;104;p17"/>
            <p:cNvSpPr/>
            <p:nvPr/>
          </p:nvSpPr>
          <p:spPr>
            <a:xfrm>
              <a:off x="7839625" y="1251775"/>
              <a:ext cx="400500" cy="711300"/>
            </a:xfrm>
            <a:prstGeom prst="ellipse">
              <a:avLst/>
            </a:prstGeom>
            <a:noFill/>
            <a:ln w="28575" cap="flat" cmpd="sng">
              <a:solidFill>
                <a:srgbClr val="00FF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05" name="Google Shape;105;p17"/>
            <p:cNvCxnSpPr>
              <a:stCxn id="106" idx="0"/>
              <a:endCxn id="104" idx="4"/>
            </p:cNvCxnSpPr>
            <p:nvPr/>
          </p:nvCxnSpPr>
          <p:spPr>
            <a:xfrm rot="10800000" flipH="1">
              <a:off x="7582775" y="1963125"/>
              <a:ext cx="457200" cy="691200"/>
            </a:xfrm>
            <a:prstGeom prst="straightConnector1">
              <a:avLst/>
            </a:prstGeom>
            <a:noFill/>
            <a:ln w="19050" cap="flat" cmpd="sng">
              <a:solidFill>
                <a:srgbClr val="00FF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sp>
          <p:nvSpPr>
            <p:cNvPr id="106" name="Google Shape;106;p17"/>
            <p:cNvSpPr txBox="1"/>
            <p:nvPr/>
          </p:nvSpPr>
          <p:spPr>
            <a:xfrm>
              <a:off x="6997775" y="2654325"/>
              <a:ext cx="1170000" cy="400200"/>
            </a:xfrm>
            <a:prstGeom prst="rect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latin typeface="Nunito"/>
                  <a:ea typeface="Nunito"/>
                  <a:cs typeface="Nunito"/>
                  <a:sym typeface="Nunito"/>
                </a:rPr>
                <a:t>Perceptible</a:t>
              </a:r>
              <a:endParaRPr>
                <a:latin typeface="Nunito"/>
                <a:ea typeface="Nunito"/>
                <a:cs typeface="Nunito"/>
                <a:sym typeface="Nunito"/>
              </a:endParaRPr>
            </a:p>
          </p:txBody>
        </p:sp>
      </p:grpSp>
      <p:grpSp>
        <p:nvGrpSpPr>
          <p:cNvPr id="107" name="Google Shape;107;p17"/>
          <p:cNvGrpSpPr/>
          <p:nvPr/>
        </p:nvGrpSpPr>
        <p:grpSpPr>
          <a:xfrm>
            <a:off x="2197175" y="2126400"/>
            <a:ext cx="1308903" cy="928125"/>
            <a:chOff x="2197175" y="2126400"/>
            <a:chExt cx="1308903" cy="928125"/>
          </a:xfrm>
        </p:grpSpPr>
        <p:sp>
          <p:nvSpPr>
            <p:cNvPr id="108" name="Google Shape;108;p17"/>
            <p:cNvSpPr/>
            <p:nvPr/>
          </p:nvSpPr>
          <p:spPr>
            <a:xfrm>
              <a:off x="3145478" y="2126400"/>
              <a:ext cx="360600" cy="384900"/>
            </a:xfrm>
            <a:prstGeom prst="ellipse">
              <a:avLst/>
            </a:prstGeom>
            <a:noFill/>
            <a:ln w="28575" cap="flat" cmpd="sng">
              <a:solidFill>
                <a:srgbClr val="00FF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09" name="Google Shape;109;p17"/>
            <p:cNvCxnSpPr>
              <a:stCxn id="110" idx="0"/>
              <a:endCxn id="108" idx="4"/>
            </p:cNvCxnSpPr>
            <p:nvPr/>
          </p:nvCxnSpPr>
          <p:spPr>
            <a:xfrm rot="10800000" flipH="1">
              <a:off x="2782175" y="2511225"/>
              <a:ext cx="543600" cy="143100"/>
            </a:xfrm>
            <a:prstGeom prst="straightConnector1">
              <a:avLst/>
            </a:prstGeom>
            <a:noFill/>
            <a:ln w="19050" cap="flat" cmpd="sng">
              <a:solidFill>
                <a:srgbClr val="00FF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sp>
          <p:nvSpPr>
            <p:cNvPr id="110" name="Google Shape;110;p17"/>
            <p:cNvSpPr txBox="1"/>
            <p:nvPr/>
          </p:nvSpPr>
          <p:spPr>
            <a:xfrm>
              <a:off x="2197175" y="2654325"/>
              <a:ext cx="1170000" cy="400200"/>
            </a:xfrm>
            <a:prstGeom prst="rect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latin typeface="Nunito"/>
                  <a:ea typeface="Nunito"/>
                  <a:cs typeface="Nunito"/>
                  <a:sym typeface="Nunito"/>
                </a:rPr>
                <a:t>Perceptible</a:t>
              </a:r>
              <a:endParaRPr>
                <a:latin typeface="Nunito"/>
                <a:ea typeface="Nunito"/>
                <a:cs typeface="Nunito"/>
                <a:sym typeface="Nunito"/>
              </a:endParaRPr>
            </a:p>
          </p:txBody>
        </p:sp>
      </p:grpSp>
      <p:sp>
        <p:nvSpPr>
          <p:cNvPr id="111" name="Google Shape;111;p17"/>
          <p:cNvSpPr txBox="1"/>
          <p:nvPr/>
        </p:nvSpPr>
        <p:spPr>
          <a:xfrm>
            <a:off x="423400" y="4028900"/>
            <a:ext cx="8409000" cy="71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Modern models can be made robust to imperceptible distortions, but they are still </a:t>
            </a:r>
            <a:r>
              <a:rPr lang="en" sz="2000">
                <a:latin typeface="Nunito"/>
                <a:ea typeface="Nunito"/>
                <a:cs typeface="Nunito"/>
                <a:sym typeface="Nunito"/>
              </a:rPr>
              <a:t>NOT</a:t>
            </a:r>
            <a:r>
              <a:rPr lang="en" sz="200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robust to perceptible distortions</a:t>
            </a:r>
            <a:endParaRPr sz="2000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2" name="Google Shape;632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4525" y="49276"/>
            <a:ext cx="2947202" cy="1103200"/>
          </a:xfrm>
          <a:prstGeom prst="rect">
            <a:avLst/>
          </a:prstGeom>
          <a:noFill/>
          <a:ln>
            <a:noFill/>
          </a:ln>
        </p:spPr>
      </p:pic>
      <p:sp>
        <p:nvSpPr>
          <p:cNvPr id="633" name="Google Shape;633;p62"/>
          <p:cNvSpPr txBox="1"/>
          <p:nvPr/>
        </p:nvSpPr>
        <p:spPr>
          <a:xfrm>
            <a:off x="3527088" y="86138"/>
            <a:ext cx="2307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chemeClr val="dk2"/>
                </a:solidFill>
              </a:rPr>
              <a:t>NeurIPS 2022</a:t>
            </a:r>
            <a:endParaRPr sz="1300" b="1">
              <a:solidFill>
                <a:schemeClr val="dk2"/>
              </a:solidFill>
            </a:endParaRPr>
          </a:p>
        </p:txBody>
      </p:sp>
      <p:sp>
        <p:nvSpPr>
          <p:cNvPr id="634" name="Google Shape;634;p62"/>
          <p:cNvSpPr txBox="1"/>
          <p:nvPr/>
        </p:nvSpPr>
        <p:spPr>
          <a:xfrm>
            <a:off x="179438" y="1444638"/>
            <a:ext cx="2307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chemeClr val="dk2"/>
                </a:solidFill>
              </a:rPr>
              <a:t>CLIP</a:t>
            </a:r>
            <a:endParaRPr sz="1300" b="1">
              <a:solidFill>
                <a:schemeClr val="dk2"/>
              </a:solidFill>
            </a:endParaRPr>
          </a:p>
        </p:txBody>
      </p:sp>
      <p:cxnSp>
        <p:nvCxnSpPr>
          <p:cNvPr id="635" name="Google Shape;635;p62"/>
          <p:cNvCxnSpPr>
            <a:endCxn id="634" idx="0"/>
          </p:cNvCxnSpPr>
          <p:nvPr/>
        </p:nvCxnSpPr>
        <p:spPr>
          <a:xfrm>
            <a:off x="964838" y="429438"/>
            <a:ext cx="368100" cy="1015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stealth" w="med" len="med"/>
          </a:ln>
        </p:spPr>
      </p:cxnSp>
      <p:sp>
        <p:nvSpPr>
          <p:cNvPr id="636" name="Google Shape;636;p62"/>
          <p:cNvSpPr txBox="1"/>
          <p:nvPr/>
        </p:nvSpPr>
        <p:spPr>
          <a:xfrm>
            <a:off x="3606188" y="900463"/>
            <a:ext cx="2307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chemeClr val="dk2"/>
                </a:solidFill>
              </a:rPr>
              <a:t>CLIP Adapter</a:t>
            </a:r>
            <a:endParaRPr sz="1300" b="1">
              <a:solidFill>
                <a:schemeClr val="dk2"/>
              </a:solidFill>
            </a:endParaRPr>
          </a:p>
        </p:txBody>
      </p:sp>
      <p:cxnSp>
        <p:nvCxnSpPr>
          <p:cNvPr id="637" name="Google Shape;637;p62"/>
          <p:cNvCxnSpPr/>
          <p:nvPr/>
        </p:nvCxnSpPr>
        <p:spPr>
          <a:xfrm>
            <a:off x="2334638" y="215488"/>
            <a:ext cx="1837200" cy="8169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stealth" w="med" len="med"/>
          </a:ln>
        </p:spPr>
      </p:cxnSp>
      <p:pic>
        <p:nvPicPr>
          <p:cNvPr id="638" name="Google Shape;638;p6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89775" y="870344"/>
            <a:ext cx="2582149" cy="445075"/>
          </a:xfrm>
          <a:prstGeom prst="rect">
            <a:avLst/>
          </a:prstGeom>
          <a:noFill/>
          <a:ln>
            <a:noFill/>
          </a:ln>
        </p:spPr>
      </p:pic>
      <p:sp>
        <p:nvSpPr>
          <p:cNvPr id="639" name="Google Shape;639;p62"/>
          <p:cNvSpPr txBox="1"/>
          <p:nvPr/>
        </p:nvSpPr>
        <p:spPr>
          <a:xfrm>
            <a:off x="6649713" y="474863"/>
            <a:ext cx="2307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chemeClr val="dk2"/>
                </a:solidFill>
              </a:rPr>
              <a:t>IJCV 2022</a:t>
            </a:r>
            <a:endParaRPr sz="1300" b="1">
              <a:solidFill>
                <a:schemeClr val="dk2"/>
              </a:solidFill>
            </a:endParaRPr>
          </a:p>
        </p:txBody>
      </p:sp>
      <p:pic>
        <p:nvPicPr>
          <p:cNvPr id="640" name="Google Shape;640;p6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88689" y="2180150"/>
            <a:ext cx="6966625" cy="245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" name="Google Shape;645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7850" y="653924"/>
            <a:ext cx="5059627" cy="921575"/>
          </a:xfrm>
          <a:prstGeom prst="rect">
            <a:avLst/>
          </a:prstGeom>
          <a:noFill/>
          <a:ln>
            <a:noFill/>
          </a:ln>
        </p:spPr>
      </p:pic>
      <p:sp>
        <p:nvSpPr>
          <p:cNvPr id="646" name="Google Shape;646;p63"/>
          <p:cNvSpPr txBox="1"/>
          <p:nvPr/>
        </p:nvSpPr>
        <p:spPr>
          <a:xfrm>
            <a:off x="1145813" y="226338"/>
            <a:ext cx="2307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</a:rPr>
              <a:t>worst-group</a:t>
            </a:r>
            <a:endParaRPr sz="1300">
              <a:solidFill>
                <a:schemeClr val="dk2"/>
              </a:solidFill>
            </a:endParaRPr>
          </a:p>
        </p:txBody>
      </p:sp>
      <p:cxnSp>
        <p:nvCxnSpPr>
          <p:cNvPr id="647" name="Google Shape;647;p63"/>
          <p:cNvCxnSpPr>
            <a:endCxn id="646" idx="2"/>
          </p:cNvCxnSpPr>
          <p:nvPr/>
        </p:nvCxnSpPr>
        <p:spPr>
          <a:xfrm rot="10800000" flipH="1">
            <a:off x="1631513" y="478338"/>
            <a:ext cx="667800" cy="440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stealth" w="med" len="med"/>
          </a:ln>
        </p:spPr>
      </p:cxnSp>
      <p:sp>
        <p:nvSpPr>
          <p:cNvPr id="648" name="Google Shape;648;p63"/>
          <p:cNvSpPr txBox="1"/>
          <p:nvPr/>
        </p:nvSpPr>
        <p:spPr>
          <a:xfrm>
            <a:off x="1812150" y="1861325"/>
            <a:ext cx="55197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measures the pairwise </a:t>
            </a:r>
            <a:r>
              <a:rPr lang="en" b="1">
                <a:solidFill>
                  <a:srgbClr val="6FA8DC"/>
                </a:solidFill>
              </a:rPr>
              <a:t>cosine similarity</a:t>
            </a:r>
            <a:r>
              <a:rPr lang="en"/>
              <a:t> between sample embeddings in the </a:t>
            </a:r>
            <a:r>
              <a:rPr lang="en" b="1">
                <a:solidFill>
                  <a:srgbClr val="6AA84F"/>
                </a:solidFill>
              </a:rPr>
              <a:t>same class</a:t>
            </a:r>
            <a:r>
              <a:rPr lang="en"/>
              <a:t> but </a:t>
            </a:r>
            <a:r>
              <a:rPr lang="en" b="1">
                <a:solidFill>
                  <a:srgbClr val="EA9999"/>
                </a:solidFill>
              </a:rPr>
              <a:t>different groups</a:t>
            </a:r>
            <a:endParaRPr b="1">
              <a:solidFill>
                <a:srgbClr val="EA9999"/>
              </a:solidFill>
            </a:endParaRPr>
          </a:p>
        </p:txBody>
      </p:sp>
      <p:sp>
        <p:nvSpPr>
          <p:cNvPr id="649" name="Google Shape;649;p63"/>
          <p:cNvSpPr txBox="1"/>
          <p:nvPr/>
        </p:nvSpPr>
        <p:spPr>
          <a:xfrm>
            <a:off x="6113325" y="453550"/>
            <a:ext cx="2528400" cy="100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gap between avg and wg is high</a:t>
            </a:r>
            <a:endParaRPr>
              <a:solidFill>
                <a:schemeClr val="dk2"/>
              </a:solidFill>
            </a:endParaRPr>
          </a:p>
        </p:txBody>
      </p:sp>
      <p:pic>
        <p:nvPicPr>
          <p:cNvPr id="650" name="Google Shape;650;p6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43899" y="2662900"/>
            <a:ext cx="6888474" cy="1354775"/>
          </a:xfrm>
          <a:prstGeom prst="rect">
            <a:avLst/>
          </a:prstGeom>
          <a:noFill/>
          <a:ln>
            <a:noFill/>
          </a:ln>
        </p:spPr>
      </p:pic>
      <p:sp>
        <p:nvSpPr>
          <p:cNvPr id="651" name="Google Shape;651;p63"/>
          <p:cNvSpPr/>
          <p:nvPr/>
        </p:nvSpPr>
        <p:spPr>
          <a:xfrm>
            <a:off x="2030701" y="2687550"/>
            <a:ext cx="806400" cy="6609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2" name="Google Shape;652;p63"/>
          <p:cNvSpPr/>
          <p:nvPr/>
        </p:nvSpPr>
        <p:spPr>
          <a:xfrm>
            <a:off x="3809025" y="2788875"/>
            <a:ext cx="667800" cy="7188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653;p63"/>
          <p:cNvSpPr/>
          <p:nvPr/>
        </p:nvSpPr>
        <p:spPr>
          <a:xfrm>
            <a:off x="5770800" y="2762750"/>
            <a:ext cx="453600" cy="5184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4" name="Google Shape;654;p63"/>
          <p:cNvSpPr/>
          <p:nvPr/>
        </p:nvSpPr>
        <p:spPr>
          <a:xfrm>
            <a:off x="7409325" y="2758800"/>
            <a:ext cx="453600" cy="5184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5" name="Google Shape;655;p63"/>
          <p:cNvSpPr txBox="1"/>
          <p:nvPr/>
        </p:nvSpPr>
        <p:spPr>
          <a:xfrm>
            <a:off x="829900" y="4361850"/>
            <a:ext cx="7609200" cy="37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good robustness ~= good similarity between sample embeddings from </a:t>
            </a:r>
            <a:r>
              <a:rPr lang="en" b="1">
                <a:solidFill>
                  <a:srgbClr val="EA9999"/>
                </a:solidFill>
              </a:rPr>
              <a:t>different groups</a:t>
            </a:r>
            <a:r>
              <a:rPr lang="en">
                <a:solidFill>
                  <a:schemeClr val="dk2"/>
                </a:solidFill>
              </a:rPr>
              <a:t> but the </a:t>
            </a:r>
            <a:r>
              <a:rPr lang="en" b="1">
                <a:solidFill>
                  <a:srgbClr val="6AA84F"/>
                </a:solidFill>
              </a:rPr>
              <a:t>same class</a:t>
            </a:r>
            <a:endParaRPr b="1">
              <a:solidFill>
                <a:srgbClr val="6AA84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Google Shape;660;p64"/>
          <p:cNvSpPr txBox="1">
            <a:spLocks noGrp="1"/>
          </p:cNvSpPr>
          <p:nvPr>
            <p:ph type="title"/>
          </p:nvPr>
        </p:nvSpPr>
        <p:spPr>
          <a:xfrm>
            <a:off x="311700" y="1603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Contrastive Adapting</a:t>
            </a:r>
            <a:endParaRPr/>
          </a:p>
        </p:txBody>
      </p:sp>
      <p:sp>
        <p:nvSpPr>
          <p:cNvPr id="661" name="Google Shape;661;p64"/>
          <p:cNvSpPr txBox="1">
            <a:spLocks noGrp="1"/>
          </p:cNvSpPr>
          <p:nvPr>
            <p:ph type="body" idx="1"/>
          </p:nvPr>
        </p:nvSpPr>
        <p:spPr>
          <a:xfrm>
            <a:off x="287575" y="862850"/>
            <a:ext cx="8520600" cy="163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For each class</a:t>
            </a:r>
            <a:endParaRPr/>
          </a:p>
          <a:p>
            <a:pPr marL="457200" lvl="0" indent="-342900" algn="l" rtl="0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Anchor sample : incorrect zero-shot prediction 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Positive samples: correct zero-shot prediction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Negative samples: nearest samples to the anchor sample in different classes</a:t>
            </a:r>
            <a:endParaRPr/>
          </a:p>
        </p:txBody>
      </p:sp>
      <p:pic>
        <p:nvPicPr>
          <p:cNvPr id="662" name="Google Shape;662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7025" y="3057149"/>
            <a:ext cx="7297475" cy="913300"/>
          </a:xfrm>
          <a:prstGeom prst="rect">
            <a:avLst/>
          </a:prstGeom>
          <a:noFill/>
          <a:ln>
            <a:noFill/>
          </a:ln>
        </p:spPr>
      </p:pic>
      <p:sp>
        <p:nvSpPr>
          <p:cNvPr id="663" name="Google Shape;663;p64"/>
          <p:cNvSpPr txBox="1"/>
          <p:nvPr/>
        </p:nvSpPr>
        <p:spPr>
          <a:xfrm>
            <a:off x="4728525" y="2412450"/>
            <a:ext cx="974700" cy="20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</a:rPr>
              <a:t>anchor</a:t>
            </a:r>
            <a:endParaRPr sz="1200">
              <a:solidFill>
                <a:schemeClr val="dk2"/>
              </a:solidFill>
            </a:endParaRPr>
          </a:p>
        </p:txBody>
      </p:sp>
      <p:cxnSp>
        <p:nvCxnSpPr>
          <p:cNvPr id="664" name="Google Shape;664;p64"/>
          <p:cNvCxnSpPr>
            <a:endCxn id="663" idx="2"/>
          </p:cNvCxnSpPr>
          <p:nvPr/>
        </p:nvCxnSpPr>
        <p:spPr>
          <a:xfrm rot="10800000">
            <a:off x="5215875" y="2615250"/>
            <a:ext cx="4800" cy="704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stealth" w="med" len="med"/>
          </a:ln>
        </p:spPr>
      </p:cxnSp>
      <p:sp>
        <p:nvSpPr>
          <p:cNvPr id="665" name="Google Shape;665;p64"/>
          <p:cNvSpPr txBox="1"/>
          <p:nvPr/>
        </p:nvSpPr>
        <p:spPr>
          <a:xfrm>
            <a:off x="6043775" y="2521425"/>
            <a:ext cx="974700" cy="20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</a:rPr>
              <a:t>positive</a:t>
            </a:r>
            <a:endParaRPr sz="1200">
              <a:solidFill>
                <a:schemeClr val="dk2"/>
              </a:solidFill>
            </a:endParaRPr>
          </a:p>
        </p:txBody>
      </p:sp>
      <p:cxnSp>
        <p:nvCxnSpPr>
          <p:cNvPr id="666" name="Google Shape;666;p64"/>
          <p:cNvCxnSpPr>
            <a:endCxn id="665" idx="2"/>
          </p:cNvCxnSpPr>
          <p:nvPr/>
        </p:nvCxnSpPr>
        <p:spPr>
          <a:xfrm rot="10800000" flipH="1">
            <a:off x="5780525" y="2724225"/>
            <a:ext cx="750600" cy="585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stealth" w="med" len="med"/>
          </a:ln>
        </p:spPr>
      </p:cxnSp>
      <p:sp>
        <p:nvSpPr>
          <p:cNvPr id="667" name="Google Shape;667;p64"/>
          <p:cNvSpPr txBox="1"/>
          <p:nvPr/>
        </p:nvSpPr>
        <p:spPr>
          <a:xfrm>
            <a:off x="7498925" y="2521425"/>
            <a:ext cx="974700" cy="20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</a:rPr>
              <a:t>positive</a:t>
            </a:r>
            <a:endParaRPr sz="1200">
              <a:solidFill>
                <a:schemeClr val="dk2"/>
              </a:solidFill>
            </a:endParaRPr>
          </a:p>
        </p:txBody>
      </p:sp>
      <p:cxnSp>
        <p:nvCxnSpPr>
          <p:cNvPr id="668" name="Google Shape;668;p64"/>
          <p:cNvCxnSpPr>
            <a:endCxn id="667" idx="2"/>
          </p:cNvCxnSpPr>
          <p:nvPr/>
        </p:nvCxnSpPr>
        <p:spPr>
          <a:xfrm rot="10800000" flipH="1">
            <a:off x="7203875" y="2724225"/>
            <a:ext cx="782400" cy="8703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stealth" w="med" len="med"/>
          </a:ln>
        </p:spPr>
      </p:cxnSp>
      <p:sp>
        <p:nvSpPr>
          <p:cNvPr id="669" name="Google Shape;669;p64"/>
          <p:cNvSpPr txBox="1"/>
          <p:nvPr/>
        </p:nvSpPr>
        <p:spPr>
          <a:xfrm>
            <a:off x="342575" y="4226750"/>
            <a:ext cx="8361900" cy="63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Final loss = contrastive loss + cross entropy loss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4" name="Google Shape;674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210300"/>
            <a:ext cx="8839202" cy="4141527"/>
          </a:xfrm>
          <a:prstGeom prst="rect">
            <a:avLst/>
          </a:prstGeom>
          <a:noFill/>
          <a:ln>
            <a:noFill/>
          </a:ln>
        </p:spPr>
      </p:pic>
      <p:sp>
        <p:nvSpPr>
          <p:cNvPr id="675" name="Google Shape;675;p65"/>
          <p:cNvSpPr/>
          <p:nvPr/>
        </p:nvSpPr>
        <p:spPr>
          <a:xfrm>
            <a:off x="2455950" y="2320850"/>
            <a:ext cx="1457100" cy="2076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6" name="Google Shape;676;p65"/>
          <p:cNvSpPr/>
          <p:nvPr/>
        </p:nvSpPr>
        <p:spPr>
          <a:xfrm>
            <a:off x="2455950" y="4026925"/>
            <a:ext cx="1457100" cy="2076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1" name="Google Shape;681;p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9600" y="219950"/>
            <a:ext cx="4352400" cy="1193800"/>
          </a:xfrm>
          <a:prstGeom prst="rect">
            <a:avLst/>
          </a:prstGeom>
          <a:noFill/>
          <a:ln>
            <a:noFill/>
          </a:ln>
        </p:spPr>
      </p:pic>
      <p:sp>
        <p:nvSpPr>
          <p:cNvPr id="682" name="Google Shape;682;p66"/>
          <p:cNvSpPr txBox="1"/>
          <p:nvPr/>
        </p:nvSpPr>
        <p:spPr>
          <a:xfrm>
            <a:off x="5119363" y="578288"/>
            <a:ext cx="2307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chemeClr val="dk2"/>
                </a:solidFill>
              </a:rPr>
              <a:t>ICLR 2023</a:t>
            </a:r>
            <a:endParaRPr sz="1300" b="1">
              <a:solidFill>
                <a:schemeClr val="dk2"/>
              </a:solidFill>
            </a:endParaRPr>
          </a:p>
        </p:txBody>
      </p:sp>
      <p:pic>
        <p:nvPicPr>
          <p:cNvPr id="683" name="Google Shape;683;p6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78925" y="1761375"/>
            <a:ext cx="4571325" cy="1620750"/>
          </a:xfrm>
          <a:prstGeom prst="rect">
            <a:avLst/>
          </a:prstGeom>
          <a:noFill/>
          <a:ln>
            <a:noFill/>
          </a:ln>
        </p:spPr>
      </p:pic>
      <p:sp>
        <p:nvSpPr>
          <p:cNvPr id="684" name="Google Shape;684;p66"/>
          <p:cNvSpPr txBox="1"/>
          <p:nvPr/>
        </p:nvSpPr>
        <p:spPr>
          <a:xfrm>
            <a:off x="303975" y="3638075"/>
            <a:ext cx="4571400" cy="140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200">
                <a:solidFill>
                  <a:schemeClr val="dk1"/>
                </a:solidFill>
              </a:rPr>
              <a:t>50% (</a:t>
            </a:r>
            <a:r>
              <a:rPr lang="en" sz="1200" i="1">
                <a:solidFill>
                  <a:schemeClr val="dk1"/>
                </a:solidFill>
              </a:rPr>
              <a:t>Balanced </a:t>
            </a:r>
            <a:r>
              <a:rPr lang="en" sz="1200">
                <a:solidFill>
                  <a:schemeClr val="dk1"/>
                </a:solidFill>
              </a:rPr>
              <a:t>dataset), by replacing background</a:t>
            </a:r>
            <a:endParaRPr sz="1200">
              <a:solidFill>
                <a:schemeClr val="dk1"/>
              </a:solidFill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200">
                <a:solidFill>
                  <a:schemeClr val="dk1"/>
                </a:solidFill>
              </a:rPr>
              <a:t>95% (as in </a:t>
            </a:r>
            <a:r>
              <a:rPr lang="en" sz="1200">
                <a:solidFill>
                  <a:srgbClr val="262666"/>
                </a:solidFill>
              </a:rPr>
              <a:t>Sagawa et al. </a:t>
            </a:r>
            <a:r>
              <a:rPr lang="en" sz="1200">
                <a:solidFill>
                  <a:schemeClr val="dk1"/>
                </a:solidFill>
              </a:rPr>
              <a:t>(</a:t>
            </a:r>
            <a:r>
              <a:rPr lang="en" sz="1200">
                <a:solidFill>
                  <a:srgbClr val="262666"/>
                </a:solidFill>
              </a:rPr>
              <a:t>2019</a:t>
            </a:r>
            <a:r>
              <a:rPr lang="en" sz="1200">
                <a:solidFill>
                  <a:schemeClr val="dk1"/>
                </a:solidFill>
              </a:rPr>
              <a:t>))</a:t>
            </a:r>
            <a:endParaRPr sz="1200">
              <a:solidFill>
                <a:schemeClr val="dk1"/>
              </a:solidFill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200">
                <a:solidFill>
                  <a:schemeClr val="dk1"/>
                </a:solidFill>
              </a:rPr>
              <a:t>100% (no minority group examples in the train dataset) </a:t>
            </a: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					</a:t>
            </a: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				</a:t>
            </a: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			</a:t>
            </a: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		</a:t>
            </a: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2"/>
              </a:solidFill>
            </a:endParaRPr>
          </a:p>
        </p:txBody>
      </p:sp>
      <p:pic>
        <p:nvPicPr>
          <p:cNvPr id="685" name="Google Shape;685;p6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264100" y="3662199"/>
            <a:ext cx="2982527" cy="10251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0" name="Google Shape;690;p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08325" y="1156225"/>
            <a:ext cx="2916958" cy="1439650"/>
          </a:xfrm>
          <a:prstGeom prst="rect">
            <a:avLst/>
          </a:prstGeom>
          <a:noFill/>
          <a:ln>
            <a:noFill/>
          </a:ln>
        </p:spPr>
      </p:pic>
      <p:sp>
        <p:nvSpPr>
          <p:cNvPr id="691" name="Google Shape;691;p67"/>
          <p:cNvSpPr txBox="1">
            <a:spLocks noGrp="1"/>
          </p:cNvSpPr>
          <p:nvPr>
            <p:ph type="title"/>
          </p:nvPr>
        </p:nvSpPr>
        <p:spPr>
          <a:xfrm>
            <a:off x="350300" y="1748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Feature analysis</a:t>
            </a:r>
            <a:endParaRPr/>
          </a:p>
        </p:txBody>
      </p:sp>
      <p:sp>
        <p:nvSpPr>
          <p:cNvPr id="692" name="Google Shape;692;p67"/>
          <p:cNvSpPr/>
          <p:nvPr/>
        </p:nvSpPr>
        <p:spPr>
          <a:xfrm>
            <a:off x="3802150" y="1939675"/>
            <a:ext cx="709200" cy="4971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3" name="Google Shape;693;p67"/>
          <p:cNvSpPr txBox="1"/>
          <p:nvPr/>
        </p:nvSpPr>
        <p:spPr>
          <a:xfrm>
            <a:off x="390825" y="3092850"/>
            <a:ext cx="3450000" cy="67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Char char="●"/>
            </a:pPr>
            <a:r>
              <a:rPr lang="en" sz="1200">
                <a:solidFill>
                  <a:schemeClr val="dk2"/>
                </a:solidFill>
              </a:rPr>
              <a:t>model heavily relies on BG for prediction</a:t>
            </a:r>
            <a:endParaRPr sz="1200">
              <a:solidFill>
                <a:schemeClr val="dk2"/>
              </a:solidFill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Char char="●"/>
            </a:pPr>
            <a:r>
              <a:rPr lang="en" sz="1200">
                <a:solidFill>
                  <a:schemeClr val="dk2"/>
                </a:solidFill>
              </a:rPr>
              <a:t>thus, worst group acc is bad</a:t>
            </a:r>
            <a:endParaRPr sz="1200">
              <a:solidFill>
                <a:schemeClr val="dk2"/>
              </a:solidFill>
            </a:endParaRPr>
          </a:p>
        </p:txBody>
      </p:sp>
      <p:cxnSp>
        <p:nvCxnSpPr>
          <p:cNvPr id="694" name="Google Shape;694;p67"/>
          <p:cNvCxnSpPr>
            <a:stCxn id="692" idx="2"/>
            <a:endCxn id="693" idx="0"/>
          </p:cNvCxnSpPr>
          <p:nvPr/>
        </p:nvCxnSpPr>
        <p:spPr>
          <a:xfrm flipH="1">
            <a:off x="2115850" y="2436775"/>
            <a:ext cx="2040900" cy="656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stealth" w="med" len="med"/>
          </a:ln>
        </p:spPr>
      </p:cxnSp>
      <p:sp>
        <p:nvSpPr>
          <p:cNvPr id="695" name="Google Shape;695;p67"/>
          <p:cNvSpPr/>
          <p:nvPr/>
        </p:nvSpPr>
        <p:spPr>
          <a:xfrm>
            <a:off x="4625225" y="1730200"/>
            <a:ext cx="735300" cy="706500"/>
          </a:xfrm>
          <a:prstGeom prst="rect">
            <a:avLst/>
          </a:prstGeom>
          <a:noFill/>
          <a:ln w="28575" cap="flat" cmpd="sng">
            <a:solidFill>
              <a:srgbClr val="00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6" name="Google Shape;696;p67"/>
          <p:cNvSpPr txBox="1"/>
          <p:nvPr/>
        </p:nvSpPr>
        <p:spPr>
          <a:xfrm>
            <a:off x="5387575" y="3057075"/>
            <a:ext cx="3450000" cy="67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</a:rPr>
              <a:t>surprisingly, if we only feed FG-only test data, the performances are good even 100% spurious correlation</a:t>
            </a:r>
            <a:endParaRPr sz="1200">
              <a:solidFill>
                <a:schemeClr val="dk2"/>
              </a:solidFill>
            </a:endParaRPr>
          </a:p>
        </p:txBody>
      </p:sp>
      <p:pic>
        <p:nvPicPr>
          <p:cNvPr id="697" name="Google Shape;697;p6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26450" y="174824"/>
            <a:ext cx="2982527" cy="102510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98" name="Google Shape;698;p67"/>
          <p:cNvCxnSpPr>
            <a:stCxn id="695" idx="2"/>
            <a:endCxn id="696" idx="0"/>
          </p:cNvCxnSpPr>
          <p:nvPr/>
        </p:nvCxnSpPr>
        <p:spPr>
          <a:xfrm>
            <a:off x="4992875" y="2436700"/>
            <a:ext cx="2119800" cy="620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stealth" w="med" len="med"/>
          </a:ln>
        </p:spPr>
      </p:cxnSp>
      <p:sp>
        <p:nvSpPr>
          <p:cNvPr id="699" name="Google Shape;699;p67"/>
          <p:cNvSpPr txBox="1"/>
          <p:nvPr/>
        </p:nvSpPr>
        <p:spPr>
          <a:xfrm>
            <a:off x="569350" y="4077175"/>
            <a:ext cx="8337600" cy="94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The model learns useful features to classify birds (FG) but </a:t>
            </a:r>
            <a:r>
              <a:rPr lang="en" sz="1800" b="1">
                <a:solidFill>
                  <a:schemeClr val="dk2"/>
                </a:solidFill>
              </a:rPr>
              <a:t>decide not to use it.</a:t>
            </a:r>
            <a:endParaRPr sz="1800" b="1">
              <a:solidFill>
                <a:schemeClr val="dk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" name="Google Shape;704;p68"/>
          <p:cNvSpPr txBox="1">
            <a:spLocks noGrp="1"/>
          </p:cNvSpPr>
          <p:nvPr>
            <p:ph type="title"/>
          </p:nvPr>
        </p:nvSpPr>
        <p:spPr>
          <a:xfrm>
            <a:off x="311700" y="226775"/>
            <a:ext cx="3711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Simplicity Bias</a:t>
            </a:r>
            <a:endParaRPr/>
          </a:p>
        </p:txBody>
      </p:sp>
      <p:pic>
        <p:nvPicPr>
          <p:cNvPr id="705" name="Google Shape;705;p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74000" y="226775"/>
            <a:ext cx="1301750" cy="1296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06" name="Google Shape;706;p6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3550" y="873350"/>
            <a:ext cx="3582100" cy="1676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07" name="Google Shape;707;p6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2185775"/>
            <a:ext cx="737110" cy="335050"/>
          </a:xfrm>
          <a:prstGeom prst="rect">
            <a:avLst/>
          </a:prstGeom>
          <a:noFill/>
          <a:ln>
            <a:noFill/>
          </a:ln>
        </p:spPr>
      </p:pic>
      <p:sp>
        <p:nvSpPr>
          <p:cNvPr id="708" name="Google Shape;708;p68"/>
          <p:cNvSpPr txBox="1"/>
          <p:nvPr/>
        </p:nvSpPr>
        <p:spPr>
          <a:xfrm>
            <a:off x="4399350" y="1650175"/>
            <a:ext cx="4376400" cy="8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Char char="●"/>
            </a:pPr>
            <a:r>
              <a:rPr lang="en" sz="1200">
                <a:solidFill>
                  <a:schemeClr val="dk2"/>
                </a:solidFill>
              </a:rPr>
              <a:t>100%: all car images are combined with 0 and all truck images with 1</a:t>
            </a:r>
            <a:endParaRPr sz="1200">
              <a:solidFill>
                <a:schemeClr val="dk2"/>
              </a:solidFill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Char char="●"/>
            </a:pPr>
            <a:r>
              <a:rPr lang="en" sz="1200">
                <a:solidFill>
                  <a:schemeClr val="dk2"/>
                </a:solidFill>
              </a:rPr>
              <a:t>95%: only 95% car images are with 0, etc</a:t>
            </a:r>
            <a:endParaRPr sz="1200">
              <a:solidFill>
                <a:schemeClr val="dk2"/>
              </a:solidFill>
            </a:endParaRPr>
          </a:p>
        </p:txBody>
      </p:sp>
      <p:cxnSp>
        <p:nvCxnSpPr>
          <p:cNvPr id="709" name="Google Shape;709;p68"/>
          <p:cNvCxnSpPr/>
          <p:nvPr/>
        </p:nvCxnSpPr>
        <p:spPr>
          <a:xfrm rot="10800000" flipH="1">
            <a:off x="3946900" y="443925"/>
            <a:ext cx="357000" cy="868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stealth" w="med" len="med"/>
          </a:ln>
        </p:spPr>
      </p:cxnSp>
      <p:sp>
        <p:nvSpPr>
          <p:cNvPr id="710" name="Google Shape;710;p68"/>
          <p:cNvSpPr txBox="1"/>
          <p:nvPr/>
        </p:nvSpPr>
        <p:spPr>
          <a:xfrm>
            <a:off x="4610750" y="226775"/>
            <a:ext cx="2033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</a:rPr>
              <a:t>optimal acc: train and eval on cifar only</a:t>
            </a:r>
            <a:endParaRPr sz="1200">
              <a:solidFill>
                <a:schemeClr val="dk2"/>
              </a:solidFill>
            </a:endParaRPr>
          </a:p>
        </p:txBody>
      </p:sp>
      <p:cxnSp>
        <p:nvCxnSpPr>
          <p:cNvPr id="711" name="Google Shape;711;p68"/>
          <p:cNvCxnSpPr>
            <a:endCxn id="712" idx="0"/>
          </p:cNvCxnSpPr>
          <p:nvPr/>
        </p:nvCxnSpPr>
        <p:spPr>
          <a:xfrm flipH="1">
            <a:off x="769625" y="1995650"/>
            <a:ext cx="2122200" cy="1107000"/>
          </a:xfrm>
          <a:prstGeom prst="straightConnector1">
            <a:avLst/>
          </a:prstGeom>
          <a:noFill/>
          <a:ln w="9525" cap="flat" cmpd="sng">
            <a:solidFill>
              <a:srgbClr val="F6B26B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713" name="Google Shape;713;p68"/>
          <p:cNvCxnSpPr>
            <a:endCxn id="712" idx="0"/>
          </p:cNvCxnSpPr>
          <p:nvPr/>
        </p:nvCxnSpPr>
        <p:spPr>
          <a:xfrm flipH="1">
            <a:off x="769625" y="2104550"/>
            <a:ext cx="1131300" cy="998100"/>
          </a:xfrm>
          <a:prstGeom prst="straightConnector1">
            <a:avLst/>
          </a:prstGeom>
          <a:noFill/>
          <a:ln w="9525" cap="flat" cmpd="sng">
            <a:solidFill>
              <a:srgbClr val="F6B26B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714" name="Google Shape;714;p68"/>
          <p:cNvCxnSpPr>
            <a:endCxn id="712" idx="0"/>
          </p:cNvCxnSpPr>
          <p:nvPr/>
        </p:nvCxnSpPr>
        <p:spPr>
          <a:xfrm flipH="1">
            <a:off x="769625" y="2104550"/>
            <a:ext cx="43500" cy="998100"/>
          </a:xfrm>
          <a:prstGeom prst="straightConnector1">
            <a:avLst/>
          </a:prstGeom>
          <a:noFill/>
          <a:ln w="9525" cap="flat" cmpd="sng">
            <a:solidFill>
              <a:srgbClr val="F6B26B"/>
            </a:solidFill>
            <a:prstDash val="solid"/>
            <a:round/>
            <a:headEnd type="none" w="med" len="med"/>
            <a:tailEnd type="stealth" w="med" len="med"/>
          </a:ln>
        </p:spPr>
      </p:cxnSp>
      <p:sp>
        <p:nvSpPr>
          <p:cNvPr id="712" name="Google Shape;712;p68"/>
          <p:cNvSpPr txBox="1"/>
          <p:nvPr/>
        </p:nvSpPr>
        <p:spPr>
          <a:xfrm>
            <a:off x="53075" y="3102650"/>
            <a:ext cx="1433100" cy="6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</a:rPr>
              <a:t>original data acc: minist+cifar</a:t>
            </a:r>
            <a:endParaRPr sz="1200">
              <a:solidFill>
                <a:schemeClr val="dk2"/>
              </a:solidFill>
            </a:endParaRPr>
          </a:p>
        </p:txBody>
      </p:sp>
      <p:pic>
        <p:nvPicPr>
          <p:cNvPr id="715" name="Google Shape;715;p6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3075" y="1101075"/>
            <a:ext cx="558550" cy="1003475"/>
          </a:xfrm>
          <a:prstGeom prst="rect">
            <a:avLst/>
          </a:prstGeom>
          <a:noFill/>
          <a:ln>
            <a:noFill/>
          </a:ln>
        </p:spPr>
      </p:pic>
      <p:sp>
        <p:nvSpPr>
          <p:cNvPr id="716" name="Google Shape;716;p68"/>
          <p:cNvSpPr txBox="1"/>
          <p:nvPr/>
        </p:nvSpPr>
        <p:spPr>
          <a:xfrm>
            <a:off x="1802550" y="3102650"/>
            <a:ext cx="1433100" cy="6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</a:rPr>
              <a:t>core only acc: black+cifar</a:t>
            </a:r>
            <a:endParaRPr sz="1200">
              <a:solidFill>
                <a:schemeClr val="dk2"/>
              </a:solidFill>
            </a:endParaRPr>
          </a:p>
        </p:txBody>
      </p:sp>
      <p:cxnSp>
        <p:nvCxnSpPr>
          <p:cNvPr id="717" name="Google Shape;717;p68"/>
          <p:cNvCxnSpPr>
            <a:endCxn id="716" idx="0"/>
          </p:cNvCxnSpPr>
          <p:nvPr/>
        </p:nvCxnSpPr>
        <p:spPr>
          <a:xfrm flipH="1">
            <a:off x="2519100" y="2094050"/>
            <a:ext cx="631500" cy="1008600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718" name="Google Shape;718;p68"/>
          <p:cNvCxnSpPr>
            <a:endCxn id="716" idx="0"/>
          </p:cNvCxnSpPr>
          <p:nvPr/>
        </p:nvCxnSpPr>
        <p:spPr>
          <a:xfrm>
            <a:off x="2176200" y="2050550"/>
            <a:ext cx="342900" cy="1052100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719" name="Google Shape;719;p68"/>
          <p:cNvCxnSpPr>
            <a:endCxn id="716" idx="0"/>
          </p:cNvCxnSpPr>
          <p:nvPr/>
        </p:nvCxnSpPr>
        <p:spPr>
          <a:xfrm>
            <a:off x="1148400" y="2113250"/>
            <a:ext cx="1370700" cy="989400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stealth" w="med" len="med"/>
          </a:ln>
        </p:spPr>
      </p:cxnSp>
      <p:sp>
        <p:nvSpPr>
          <p:cNvPr id="720" name="Google Shape;720;p68"/>
          <p:cNvSpPr txBox="1"/>
          <p:nvPr/>
        </p:nvSpPr>
        <p:spPr>
          <a:xfrm>
            <a:off x="3946900" y="3102650"/>
            <a:ext cx="2895000" cy="6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</a:rPr>
              <a:t>use minis+cifar feature and train a logistic regression with group-balanced val set </a:t>
            </a:r>
            <a:endParaRPr sz="1200">
              <a:solidFill>
                <a:schemeClr val="dk2"/>
              </a:solidFill>
            </a:endParaRPr>
          </a:p>
        </p:txBody>
      </p:sp>
      <p:cxnSp>
        <p:nvCxnSpPr>
          <p:cNvPr id="721" name="Google Shape;721;p68"/>
          <p:cNvCxnSpPr>
            <a:endCxn id="720" idx="0"/>
          </p:cNvCxnSpPr>
          <p:nvPr/>
        </p:nvCxnSpPr>
        <p:spPr>
          <a:xfrm>
            <a:off x="1416700" y="2081750"/>
            <a:ext cx="3977700" cy="1020900"/>
          </a:xfrm>
          <a:prstGeom prst="straightConnector1">
            <a:avLst/>
          </a:prstGeom>
          <a:noFill/>
          <a:ln w="9525" cap="flat" cmpd="sng">
            <a:solidFill>
              <a:srgbClr val="9900FF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722" name="Google Shape;722;p68"/>
          <p:cNvCxnSpPr>
            <a:endCxn id="720" idx="0"/>
          </p:cNvCxnSpPr>
          <p:nvPr/>
        </p:nvCxnSpPr>
        <p:spPr>
          <a:xfrm>
            <a:off x="2470300" y="2074850"/>
            <a:ext cx="2924100" cy="1027800"/>
          </a:xfrm>
          <a:prstGeom prst="straightConnector1">
            <a:avLst/>
          </a:prstGeom>
          <a:noFill/>
          <a:ln w="9525" cap="flat" cmpd="sng">
            <a:solidFill>
              <a:srgbClr val="9900FF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723" name="Google Shape;723;p68"/>
          <p:cNvCxnSpPr>
            <a:endCxn id="720" idx="0"/>
          </p:cNvCxnSpPr>
          <p:nvPr/>
        </p:nvCxnSpPr>
        <p:spPr>
          <a:xfrm>
            <a:off x="3512500" y="2079650"/>
            <a:ext cx="1881900" cy="1023000"/>
          </a:xfrm>
          <a:prstGeom prst="straightConnector1">
            <a:avLst/>
          </a:prstGeom>
          <a:noFill/>
          <a:ln w="9525" cap="flat" cmpd="sng">
            <a:solidFill>
              <a:srgbClr val="9900FF"/>
            </a:solidFill>
            <a:prstDash val="solid"/>
            <a:round/>
            <a:headEnd type="none" w="med" len="med"/>
            <a:tailEnd type="stealth" w="med" len="med"/>
          </a:ln>
        </p:spPr>
      </p:cxnSp>
      <p:sp>
        <p:nvSpPr>
          <p:cNvPr id="724" name="Google Shape;724;p68"/>
          <p:cNvSpPr txBox="1"/>
          <p:nvPr/>
        </p:nvSpPr>
        <p:spPr>
          <a:xfrm>
            <a:off x="106150" y="4154375"/>
            <a:ext cx="8400300" cy="69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training on 95% correlation data can learn </a:t>
            </a:r>
            <a:r>
              <a:rPr lang="en" sz="1800" b="1">
                <a:solidFill>
                  <a:srgbClr val="9900FF"/>
                </a:solidFill>
              </a:rPr>
              <a:t>complex</a:t>
            </a:r>
            <a:r>
              <a:rPr lang="en" sz="1800">
                <a:solidFill>
                  <a:schemeClr val="dk2"/>
                </a:solidFill>
              </a:rPr>
              <a:t> features, but the model prefers using </a:t>
            </a:r>
            <a:r>
              <a:rPr lang="en" sz="1800" b="1">
                <a:solidFill>
                  <a:srgbClr val="FF9900"/>
                </a:solidFill>
              </a:rPr>
              <a:t>simple</a:t>
            </a:r>
            <a:r>
              <a:rPr lang="en" sz="1800">
                <a:solidFill>
                  <a:schemeClr val="dk2"/>
                </a:solidFill>
              </a:rPr>
              <a:t> feature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9" name="Google Shape;729;p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13825"/>
            <a:ext cx="8839199" cy="294900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30" name="Google Shape;730;p69"/>
          <p:cNvCxnSpPr>
            <a:endCxn id="731" idx="0"/>
          </p:cNvCxnSpPr>
          <p:nvPr/>
        </p:nvCxnSpPr>
        <p:spPr>
          <a:xfrm flipH="1">
            <a:off x="4811050" y="1302650"/>
            <a:ext cx="1427700" cy="2208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stealth" w="med" len="med"/>
          </a:ln>
        </p:spPr>
      </p:cxnSp>
      <p:sp>
        <p:nvSpPr>
          <p:cNvPr id="731" name="Google Shape;731;p69"/>
          <p:cNvSpPr txBox="1"/>
          <p:nvPr/>
        </p:nvSpPr>
        <p:spPr>
          <a:xfrm>
            <a:off x="3086050" y="3510650"/>
            <a:ext cx="3450000" cy="67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</a:rPr>
              <a:t>group-balanced dataset</a:t>
            </a:r>
            <a:endParaRPr sz="1200">
              <a:solidFill>
                <a:schemeClr val="dk2"/>
              </a:solidFill>
            </a:endParaRPr>
          </a:p>
        </p:txBody>
      </p:sp>
      <p:sp>
        <p:nvSpPr>
          <p:cNvPr id="732" name="Google Shape;732;p69"/>
          <p:cNvSpPr/>
          <p:nvPr/>
        </p:nvSpPr>
        <p:spPr>
          <a:xfrm>
            <a:off x="5886550" y="270175"/>
            <a:ext cx="2947800" cy="2050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" name="Google Shape;737;p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8675" y="3512625"/>
            <a:ext cx="2836250" cy="1130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8" name="Google Shape;738;p7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4500" y="244075"/>
            <a:ext cx="8839204" cy="2214117"/>
          </a:xfrm>
          <a:prstGeom prst="rect">
            <a:avLst/>
          </a:prstGeom>
          <a:noFill/>
          <a:ln>
            <a:noFill/>
          </a:ln>
        </p:spPr>
      </p:pic>
      <p:sp>
        <p:nvSpPr>
          <p:cNvPr id="739" name="Google Shape;739;p70"/>
          <p:cNvSpPr txBox="1"/>
          <p:nvPr/>
        </p:nvSpPr>
        <p:spPr>
          <a:xfrm>
            <a:off x="1273800" y="2774400"/>
            <a:ext cx="6827400" cy="4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this simple method is competitive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740" name="Google Shape;740;p70"/>
          <p:cNvSpPr txBox="1"/>
          <p:nvPr/>
        </p:nvSpPr>
        <p:spPr>
          <a:xfrm>
            <a:off x="3621600" y="3713300"/>
            <a:ext cx="6827400" cy="4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finetuned more layers does not help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p7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6" name="Google Shape;746;p7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8"/>
          <p:cNvSpPr txBox="1">
            <a:spLocks noGrp="1"/>
          </p:cNvSpPr>
          <p:nvPr>
            <p:ph type="title"/>
          </p:nvPr>
        </p:nvSpPr>
        <p:spPr>
          <a:xfrm>
            <a:off x="423400" y="-12175"/>
            <a:ext cx="8297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latin typeface="Nunito"/>
                <a:ea typeface="Nunito"/>
                <a:cs typeface="Nunito"/>
                <a:sym typeface="Nunito"/>
              </a:rPr>
              <a:t>Refresher:       Metric</a:t>
            </a:r>
            <a:endParaRPr sz="36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7" name="Google Shape;117;p18"/>
          <p:cNvSpPr txBox="1"/>
          <p:nvPr/>
        </p:nvSpPr>
        <p:spPr>
          <a:xfrm>
            <a:off x="175" y="4838700"/>
            <a:ext cx="9144000" cy="305100"/>
          </a:xfrm>
          <a:prstGeom prst="rect">
            <a:avLst/>
          </a:prstGeom>
          <a:solidFill>
            <a:srgbClr val="2E14E6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8" name="Google Shape;118;p18"/>
          <p:cNvSpPr txBox="1"/>
          <p:nvPr/>
        </p:nvSpPr>
        <p:spPr>
          <a:xfrm>
            <a:off x="-23001" y="4799025"/>
            <a:ext cx="13722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Dan Hendrycks</a:t>
            </a:r>
            <a:endParaRPr sz="1300"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9" name="Google Shape;119;p18"/>
          <p:cNvSpPr txBox="1">
            <a:spLocks noGrp="1"/>
          </p:cNvSpPr>
          <p:nvPr>
            <p:ph type="sldNum" idx="12"/>
          </p:nvPr>
        </p:nvSpPr>
        <p:spPr>
          <a:xfrm>
            <a:off x="8624864" y="4794442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  <p:sp>
        <p:nvSpPr>
          <p:cNvPr id="120" name="Google Shape;120;p18"/>
          <p:cNvSpPr txBox="1"/>
          <p:nvPr/>
        </p:nvSpPr>
        <p:spPr>
          <a:xfrm>
            <a:off x="3538200" y="4799025"/>
            <a:ext cx="20676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Introduction to ML Safety</a:t>
            </a:r>
            <a:endParaRPr sz="1300"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121" name="Google Shape;121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29500" y="1855925"/>
            <a:ext cx="4562099" cy="29333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7725" y="3102575"/>
            <a:ext cx="2908500" cy="762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670234" y="1098525"/>
            <a:ext cx="5803433" cy="426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680476" y="154925"/>
            <a:ext cx="623325" cy="467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" name="Google Shape;751;p7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2" name="Google Shape;752;p7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19"/>
          <p:cNvSpPr txBox="1"/>
          <p:nvPr/>
        </p:nvSpPr>
        <p:spPr>
          <a:xfrm>
            <a:off x="423400" y="217000"/>
            <a:ext cx="82971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Fast Gradient Sign Method (FGSM)</a:t>
            </a:r>
            <a:endParaRPr sz="3600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30" name="Google Shape;130;p19"/>
          <p:cNvSpPr txBox="1"/>
          <p:nvPr/>
        </p:nvSpPr>
        <p:spPr>
          <a:xfrm>
            <a:off x="423400" y="1019275"/>
            <a:ext cx="8409000" cy="5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How do we generate adversarial examples algorithmically?</a:t>
            </a:r>
            <a:endParaRPr sz="2000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grpSp>
        <p:nvGrpSpPr>
          <p:cNvPr id="131" name="Google Shape;131;p19"/>
          <p:cNvGrpSpPr/>
          <p:nvPr/>
        </p:nvGrpSpPr>
        <p:grpSpPr>
          <a:xfrm>
            <a:off x="423400" y="1552675"/>
            <a:ext cx="8409000" cy="1059785"/>
            <a:chOff x="423400" y="1323500"/>
            <a:chExt cx="8409000" cy="1059785"/>
          </a:xfrm>
        </p:grpSpPr>
        <p:sp>
          <p:nvSpPr>
            <p:cNvPr id="132" name="Google Shape;132;p19"/>
            <p:cNvSpPr txBox="1"/>
            <p:nvPr/>
          </p:nvSpPr>
          <p:spPr>
            <a:xfrm>
              <a:off x="423400" y="1323500"/>
              <a:ext cx="8409000" cy="511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rPr>
                <a:t>A simple adversarial attack is the FGSM attack:</a:t>
              </a:r>
              <a:endParaRPr sz="200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endParaRPr>
            </a:p>
          </p:txBody>
        </p:sp>
        <p:pic>
          <p:nvPicPr>
            <p:cNvPr id="133" name="Google Shape;133;p19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853823" y="1989685"/>
              <a:ext cx="5548155" cy="3936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34" name="Google Shape;134;p19"/>
          <p:cNvGrpSpPr/>
          <p:nvPr/>
        </p:nvGrpSpPr>
        <p:grpSpPr>
          <a:xfrm>
            <a:off x="423400" y="2848075"/>
            <a:ext cx="8409000" cy="787200"/>
            <a:chOff x="423400" y="2618900"/>
            <a:chExt cx="8409000" cy="787200"/>
          </a:xfrm>
        </p:grpSpPr>
        <p:sp>
          <p:nvSpPr>
            <p:cNvPr id="135" name="Google Shape;135;p19"/>
            <p:cNvSpPr txBox="1"/>
            <p:nvPr/>
          </p:nvSpPr>
          <p:spPr>
            <a:xfrm>
              <a:off x="423400" y="2618900"/>
              <a:ext cx="8409000" cy="78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rPr>
                <a:t>This performs a </a:t>
              </a:r>
              <a:r>
                <a:rPr lang="en" sz="2000" b="1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rPr>
                <a:t>single</a:t>
              </a:r>
              <a:r>
                <a:rPr lang="en" sz="2000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rPr>
                <a:t> step of gradient ascent to increase the loss,</a:t>
              </a:r>
              <a:endParaRPr sz="200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rPr>
                <a:t>and it obeys an       attack budget</a:t>
              </a:r>
              <a:endParaRPr sz="200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endParaRPr>
            </a:p>
          </p:txBody>
        </p:sp>
        <p:pic>
          <p:nvPicPr>
            <p:cNvPr id="136" name="Google Shape;136;p19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4341425" y="2995150"/>
              <a:ext cx="2816676" cy="3486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7" name="Google Shape;137;p19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2309150" y="3075250"/>
              <a:ext cx="310775" cy="2331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38" name="Google Shape;138;p19"/>
          <p:cNvSpPr txBox="1"/>
          <p:nvPr/>
        </p:nvSpPr>
        <p:spPr>
          <a:xfrm>
            <a:off x="423400" y="3762475"/>
            <a:ext cx="8409000" cy="5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This attack is “fast” because it uses a single step</a:t>
            </a:r>
            <a:endParaRPr sz="2000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39" name="Google Shape;139;p19"/>
          <p:cNvSpPr txBox="1"/>
          <p:nvPr/>
        </p:nvSpPr>
        <p:spPr>
          <a:xfrm>
            <a:off x="423400" y="4295875"/>
            <a:ext cx="8409000" cy="5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This is no longer a strong attack and is easy to defend against</a:t>
            </a:r>
            <a:endParaRPr sz="2000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0"/>
          <p:cNvSpPr txBox="1"/>
          <p:nvPr/>
        </p:nvSpPr>
        <p:spPr>
          <a:xfrm>
            <a:off x="396950" y="80375"/>
            <a:ext cx="82971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Projected Gradient Descent (PGD)</a:t>
            </a:r>
            <a:endParaRPr sz="3600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45" name="Google Shape;145;p20"/>
          <p:cNvSpPr txBox="1"/>
          <p:nvPr/>
        </p:nvSpPr>
        <p:spPr>
          <a:xfrm>
            <a:off x="396950" y="882650"/>
            <a:ext cx="8409000" cy="5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Unlike the single-step FGSM attack, the PGD attack uses multiple gradient ascent steps and is thus far more powerful</a:t>
            </a:r>
            <a:endParaRPr sz="2000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46" name="Google Shape;146;p20"/>
          <p:cNvSpPr txBox="1"/>
          <p:nvPr/>
        </p:nvSpPr>
        <p:spPr>
          <a:xfrm>
            <a:off x="429175" y="2900025"/>
            <a:ext cx="2260200" cy="5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for t = 1, ..., T:</a:t>
            </a:r>
            <a:endParaRPr sz="2000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47" name="Google Shape;147;p20"/>
          <p:cNvSpPr txBox="1"/>
          <p:nvPr/>
        </p:nvSpPr>
        <p:spPr>
          <a:xfrm>
            <a:off x="6644375" y="2040750"/>
            <a:ext cx="2406600" cy="8313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Nunito"/>
                <a:ea typeface="Nunito"/>
                <a:cs typeface="Nunito"/>
                <a:sym typeface="Nunito"/>
              </a:rPr>
              <a:t>For more diverse examples, the first step randomly initializes gradient ascent</a:t>
            </a:r>
            <a:endParaRPr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48" name="Google Shape;148;p20"/>
          <p:cNvSpPr txBox="1"/>
          <p:nvPr/>
        </p:nvSpPr>
        <p:spPr>
          <a:xfrm>
            <a:off x="2185425" y="2955675"/>
            <a:ext cx="2294400" cy="400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Nunito"/>
                <a:ea typeface="Nunito"/>
                <a:cs typeface="Nunito"/>
                <a:sym typeface="Nunito"/>
              </a:rPr>
              <a:t>For CIFAR-10, T is often 7</a:t>
            </a:r>
            <a:endParaRPr>
              <a:latin typeface="Nunito"/>
              <a:ea typeface="Nunito"/>
              <a:cs typeface="Nunito"/>
              <a:sym typeface="Nunito"/>
            </a:endParaRPr>
          </a:p>
        </p:txBody>
      </p:sp>
      <p:grpSp>
        <p:nvGrpSpPr>
          <p:cNvPr id="149" name="Google Shape;149;p20"/>
          <p:cNvGrpSpPr/>
          <p:nvPr/>
        </p:nvGrpSpPr>
        <p:grpSpPr>
          <a:xfrm>
            <a:off x="396950" y="1644650"/>
            <a:ext cx="8409000" cy="511500"/>
            <a:chOff x="423400" y="1552100"/>
            <a:chExt cx="8409000" cy="511500"/>
          </a:xfrm>
        </p:grpSpPr>
        <p:sp>
          <p:nvSpPr>
            <p:cNvPr id="150" name="Google Shape;150;p20"/>
            <p:cNvSpPr txBox="1"/>
            <p:nvPr/>
          </p:nvSpPr>
          <p:spPr>
            <a:xfrm>
              <a:off x="423400" y="1552100"/>
              <a:ext cx="8409000" cy="511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rPr>
                <a:t>Pseudocode for PGD subject to an       budget:</a:t>
              </a:r>
              <a:endParaRPr sz="200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endParaRPr>
            </a:p>
          </p:txBody>
        </p:sp>
        <p:pic>
          <p:nvPicPr>
            <p:cNvPr id="151" name="Google Shape;151;p20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438092" y="1667500"/>
              <a:ext cx="374267" cy="2807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52" name="Google Shape;152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8175" y="3459075"/>
            <a:ext cx="7940690" cy="411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7250" y="2258562"/>
            <a:ext cx="6003000" cy="40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93850" y="4253752"/>
            <a:ext cx="5819240" cy="3931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1"/>
          <p:cNvSpPr txBox="1"/>
          <p:nvPr/>
        </p:nvSpPr>
        <p:spPr>
          <a:xfrm>
            <a:off x="423450" y="200363"/>
            <a:ext cx="82971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Adversarial Training (AT)</a:t>
            </a:r>
            <a:endParaRPr sz="3600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grpSp>
        <p:nvGrpSpPr>
          <p:cNvPr id="160" name="Google Shape;160;p21"/>
          <p:cNvGrpSpPr/>
          <p:nvPr/>
        </p:nvGrpSpPr>
        <p:grpSpPr>
          <a:xfrm>
            <a:off x="423450" y="2450438"/>
            <a:ext cx="6162300" cy="511500"/>
            <a:chOff x="423400" y="1780700"/>
            <a:chExt cx="6162300" cy="511500"/>
          </a:xfrm>
        </p:grpSpPr>
        <p:sp>
          <p:nvSpPr>
            <p:cNvPr id="161" name="Google Shape;161;p21"/>
            <p:cNvSpPr txBox="1"/>
            <p:nvPr/>
          </p:nvSpPr>
          <p:spPr>
            <a:xfrm>
              <a:off x="423400" y="1780700"/>
              <a:ext cx="6162300" cy="511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rPr>
                <a:t>sample minibatch                               from the dataset</a:t>
              </a:r>
              <a:endParaRPr sz="200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endParaRPr>
            </a:p>
          </p:txBody>
        </p:sp>
        <p:pic>
          <p:nvPicPr>
            <p:cNvPr id="162" name="Google Shape;162;p21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2571651" y="1851424"/>
              <a:ext cx="1898450" cy="3549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63" name="Google Shape;163;p21"/>
          <p:cNvGrpSpPr/>
          <p:nvPr/>
        </p:nvGrpSpPr>
        <p:grpSpPr>
          <a:xfrm>
            <a:off x="423450" y="3644863"/>
            <a:ext cx="4343851" cy="713450"/>
            <a:chOff x="423400" y="3660925"/>
            <a:chExt cx="4343851" cy="713450"/>
          </a:xfrm>
        </p:grpSpPr>
        <p:pic>
          <p:nvPicPr>
            <p:cNvPr id="164" name="Google Shape;164;p21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2535400" y="3660925"/>
              <a:ext cx="2231851" cy="7134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5" name="Google Shape;165;p21"/>
            <p:cNvSpPr txBox="1"/>
            <p:nvPr/>
          </p:nvSpPr>
          <p:spPr>
            <a:xfrm>
              <a:off x="423400" y="3761900"/>
              <a:ext cx="2179500" cy="511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rPr>
                <a:t>optimize the loss</a:t>
              </a:r>
              <a:endParaRPr sz="200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endParaRPr>
            </a:p>
          </p:txBody>
        </p:sp>
      </p:grpSp>
      <p:grpSp>
        <p:nvGrpSpPr>
          <p:cNvPr id="166" name="Google Shape;166;p21"/>
          <p:cNvGrpSpPr/>
          <p:nvPr/>
        </p:nvGrpSpPr>
        <p:grpSpPr>
          <a:xfrm>
            <a:off x="423450" y="3060038"/>
            <a:ext cx="3243928" cy="422772"/>
            <a:chOff x="423400" y="2695100"/>
            <a:chExt cx="3243928" cy="422772"/>
          </a:xfrm>
        </p:grpSpPr>
        <p:pic>
          <p:nvPicPr>
            <p:cNvPr id="167" name="Google Shape;167;p21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1275125" y="2780878"/>
              <a:ext cx="442100" cy="3369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8" name="Google Shape;168;p21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2389825" y="2808523"/>
              <a:ext cx="380550" cy="2626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9" name="Google Shape;169;p21"/>
            <p:cNvSpPr txBox="1"/>
            <p:nvPr/>
          </p:nvSpPr>
          <p:spPr>
            <a:xfrm>
              <a:off x="423400" y="2695100"/>
              <a:ext cx="3196500" cy="422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rPr>
                <a:t>create         from        for all</a:t>
              </a:r>
              <a:endParaRPr sz="200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endParaRPr>
            </a:p>
          </p:txBody>
        </p:sp>
        <p:pic>
          <p:nvPicPr>
            <p:cNvPr id="170" name="Google Shape;170;p21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3579926" y="2827378"/>
              <a:ext cx="87402" cy="2159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71" name="Google Shape;171;p21"/>
          <p:cNvGrpSpPr/>
          <p:nvPr/>
        </p:nvGrpSpPr>
        <p:grpSpPr>
          <a:xfrm>
            <a:off x="4518750" y="2892063"/>
            <a:ext cx="2579700" cy="831300"/>
            <a:chOff x="4518700" y="2871850"/>
            <a:chExt cx="2579700" cy="831300"/>
          </a:xfrm>
        </p:grpSpPr>
        <p:sp>
          <p:nvSpPr>
            <p:cNvPr id="172" name="Google Shape;172;p21"/>
            <p:cNvSpPr txBox="1"/>
            <p:nvPr/>
          </p:nvSpPr>
          <p:spPr>
            <a:xfrm>
              <a:off x="4518700" y="2871850"/>
              <a:ext cx="2579700" cy="831300"/>
            </a:xfrm>
            <a:prstGeom prst="rect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latin typeface="Nunito"/>
                  <a:ea typeface="Nunito"/>
                  <a:cs typeface="Nunito"/>
                  <a:sym typeface="Nunito"/>
                </a:rPr>
                <a:t>For adversarial training to be successful,          is from a multistep attack such as PGD</a:t>
              </a:r>
              <a:endParaRPr>
                <a:latin typeface="Nunito"/>
                <a:ea typeface="Nunito"/>
                <a:cs typeface="Nunito"/>
                <a:sym typeface="Nunito"/>
              </a:endParaRPr>
            </a:p>
          </p:txBody>
        </p:sp>
        <p:pic>
          <p:nvPicPr>
            <p:cNvPr id="173" name="Google Shape;173;p21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5555650" y="3162275"/>
              <a:ext cx="307259" cy="23421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74" name="Google Shape;174;p21"/>
          <p:cNvSpPr txBox="1"/>
          <p:nvPr/>
        </p:nvSpPr>
        <p:spPr>
          <a:xfrm>
            <a:off x="423450" y="1917038"/>
            <a:ext cx="8253000" cy="5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As follows is a common adversarial procedure:</a:t>
            </a:r>
            <a:endParaRPr sz="2000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grpSp>
        <p:nvGrpSpPr>
          <p:cNvPr id="175" name="Google Shape;175;p21"/>
          <p:cNvGrpSpPr/>
          <p:nvPr/>
        </p:nvGrpSpPr>
        <p:grpSpPr>
          <a:xfrm>
            <a:off x="423450" y="1155038"/>
            <a:ext cx="8253000" cy="511500"/>
            <a:chOff x="423400" y="942500"/>
            <a:chExt cx="8253000" cy="511500"/>
          </a:xfrm>
        </p:grpSpPr>
        <p:sp>
          <p:nvSpPr>
            <p:cNvPr id="176" name="Google Shape;176;p21"/>
            <p:cNvSpPr txBox="1"/>
            <p:nvPr/>
          </p:nvSpPr>
          <p:spPr>
            <a:xfrm>
              <a:off x="423400" y="942500"/>
              <a:ext cx="8253000" cy="511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rPr>
                <a:t>The best-known way to make models more robust to      adversarial examples is adversarial training</a:t>
              </a:r>
              <a:endParaRPr sz="200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endParaRPr>
            </a:p>
          </p:txBody>
        </p:sp>
        <p:pic>
          <p:nvPicPr>
            <p:cNvPr id="177" name="Google Shape;177;p21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6627222" y="1074724"/>
              <a:ext cx="244088" cy="3051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78" name="Google Shape;178;p21"/>
          <p:cNvSpPr txBox="1"/>
          <p:nvPr/>
        </p:nvSpPr>
        <p:spPr>
          <a:xfrm>
            <a:off x="423450" y="4431638"/>
            <a:ext cx="8297100" cy="5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Currently, AT can reduce accuracy on clean examples by 10%+</a:t>
            </a:r>
            <a:endParaRPr sz="2000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1749</Words>
  <Application>Microsoft Macintosh PowerPoint</Application>
  <PresentationFormat>On-screen Show (16:9)</PresentationFormat>
  <Paragraphs>287</Paragraphs>
  <Slides>60</Slides>
  <Notes>60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64" baseType="lpstr">
      <vt:lpstr>Calibri</vt:lpstr>
      <vt:lpstr>Arial</vt:lpstr>
      <vt:lpstr>Nunito</vt:lpstr>
      <vt:lpstr>Simple Light</vt:lpstr>
      <vt:lpstr>Robustness  in Deep Learning</vt:lpstr>
      <vt:lpstr>Agenda</vt:lpstr>
      <vt:lpstr>Adversarial Robustness </vt:lpstr>
      <vt:lpstr>PowerPoint Presentation</vt:lpstr>
      <vt:lpstr>PowerPoint Presentation</vt:lpstr>
      <vt:lpstr>Refresher:       Metric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Robustness to  Distribution Shift</vt:lpstr>
      <vt:lpstr>Distribution Shift is everywhere in modern ML</vt:lpstr>
      <vt:lpstr>Distribution Shift is everywhere in modern ML</vt:lpstr>
      <vt:lpstr>Is Robustness To  Distribution Shift Still A Problem  With Foundation Models ?</vt:lpstr>
      <vt:lpstr>PowerPoint Presentation</vt:lpstr>
      <vt:lpstr>Goal </vt:lpstr>
      <vt:lpstr>Common Benchmark - ImageNet (Domain Shift) </vt:lpstr>
      <vt:lpstr>Common Benchmark: Functional Map of the World (FMoW)  </vt:lpstr>
      <vt:lpstr>Fine-tuning of zero-shot models</vt:lpstr>
      <vt:lpstr>Standard fine-tuning of zero-shot models</vt:lpstr>
      <vt:lpstr>Robust fine-tuning of zero-shot models </vt:lpstr>
      <vt:lpstr>PowerPoint Presentation</vt:lpstr>
      <vt:lpstr>PowerPoint Presentation</vt:lpstr>
      <vt:lpstr>PowerPoint Presentation</vt:lpstr>
      <vt:lpstr>Results</vt:lpstr>
      <vt:lpstr>Ablation of FLYP</vt:lpstr>
      <vt:lpstr>Robustness to  Spurious Correlations</vt:lpstr>
      <vt:lpstr>Common benchmark - Spurious Correlations </vt:lpstr>
      <vt:lpstr>Common benchmark - Spurious Correlations  </vt:lpstr>
      <vt:lpstr>Common Benchmark - BREEDS   </vt:lpstr>
      <vt:lpstr>Common Benchmark - BREEDS   </vt:lpstr>
      <vt:lpstr>Common Benchmark - BREEDS  </vt:lpstr>
      <vt:lpstr>Zero-shot CLIP suffers Spurious Correlations too</vt:lpstr>
      <vt:lpstr>PowerPoint Presentation</vt:lpstr>
      <vt:lpstr>PowerPoint Presentation</vt:lpstr>
      <vt:lpstr>Finetune CLIP</vt:lpstr>
      <vt:lpstr>PowerPoint Presentation</vt:lpstr>
      <vt:lpstr>Example</vt:lpstr>
      <vt:lpstr>PowerPoint Presentation</vt:lpstr>
      <vt:lpstr>PowerPoint Presentation</vt:lpstr>
      <vt:lpstr>Group Robustness </vt:lpstr>
      <vt:lpstr>Group Robustness</vt:lpstr>
      <vt:lpstr>PowerPoint Presentation</vt:lpstr>
      <vt:lpstr>PowerPoint Presentation</vt:lpstr>
      <vt:lpstr>Contrastive Adapting</vt:lpstr>
      <vt:lpstr>PowerPoint Presentation</vt:lpstr>
      <vt:lpstr>PowerPoint Presentation</vt:lpstr>
      <vt:lpstr>Feature analysis</vt:lpstr>
      <vt:lpstr>Simplicity Bias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Robustness  in Deep Learning</dc:title>
  <cp:lastModifiedBy>Marco Mai</cp:lastModifiedBy>
  <cp:revision>1</cp:revision>
  <dcterms:modified xsi:type="dcterms:W3CDTF">2024-04-06T20:38:56Z</dcterms:modified>
</cp:coreProperties>
</file>