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5143500" type="screen16x9"/>
  <p:notesSz cx="6858000" cy="9144000"/>
  <p:embeddedFontLs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161" d="100"/>
          <a:sy n="161" d="100"/>
        </p:scale>
        <p:origin x="240"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f079c5f170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f079c5f17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079c5f170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f079c5f17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893720fd76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893720fd7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893720fd76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893720fd7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f079c5f170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f079c5f17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f079c5f170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f079c5f17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f079c5f170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f079c5f17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f079c5f170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f079c5f170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f079c5f170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f079c5f17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f079c5f170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f079c5f17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f079c5f170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f079c5f17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f079c5f170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f079c5f170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f079c5f170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f079c5f17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f079c5f170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f079c5f170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f079c5f170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f079c5f170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f079c5f170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f079c5f17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f079c5f170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f079c5f170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18e0f714e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f18e0f714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f18e0f714e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f18e0f714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f079c5f170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f079c5f170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f079c5f170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f079c5f170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f079c5f17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f079c5f17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f079c5f170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f079c5f17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893720fd7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893720fd7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93720fd7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893720fd7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893720fd7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893720fd7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893720fd7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893720fd7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893720fd7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893720fd7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893720fd7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893720fd7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f18e0f714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f18e0f714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f18e0f714e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f18e0f714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f18e0f714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f18e0f714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f079c5f1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f079c5f1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f18e0f714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f18e0f714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893720fd76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893720fd7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93720fd76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893720fd7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893720fd76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893720fd7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893720fd76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893720fd7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f18e0f714e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f18e0f714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f18e0f714e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f18e0f714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f18e0f714e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f18e0f714e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f18e0f714e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f18e0f714e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f18e0f714e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f18e0f714e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f079c5f17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f079c5f17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f18e0f714e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f18e0f714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893720fd76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893720fd7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f18e0f714e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f18e0f714e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f18e0f714e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f18e0f714e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f18e0f714e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f18e0f714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f079c5f17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f079c5f17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f079c5f170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f079c5f17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f079c5f170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f079c5f17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f079c5f170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f079c5f17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gif"/><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ai.googleblog.com/2022/01/scaling-vision-with-sparse-mixture-of.html"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8.gif"/><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Nf-d9CcEZ2w"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gi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Mixture-of-Experts (</a:t>
            </a:r>
            <a:r>
              <a:rPr lang="en" dirty="0" err="1"/>
              <a:t>MoE</a:t>
            </a:r>
            <a:r>
              <a:rPr lang="en" dirty="0"/>
              <a:t>)</a:t>
            </a:r>
            <a:endParaRPr dirty="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Zheda Mai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321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Solution</a:t>
            </a:r>
            <a:endParaRPr/>
          </a:p>
        </p:txBody>
      </p:sp>
      <p:sp>
        <p:nvSpPr>
          <p:cNvPr id="127" name="Google Shape;127;p22"/>
          <p:cNvSpPr txBox="1">
            <a:spLocks noGrp="1"/>
          </p:cNvSpPr>
          <p:nvPr>
            <p:ph type="body" idx="1"/>
          </p:nvPr>
        </p:nvSpPr>
        <p:spPr>
          <a:xfrm>
            <a:off x="311700" y="1152475"/>
            <a:ext cx="4534500" cy="2721000"/>
          </a:xfrm>
          <a:prstGeom prst="rect">
            <a:avLst/>
          </a:prstGeom>
        </p:spPr>
        <p:txBody>
          <a:bodyPr spcFirstLastPara="1" wrap="square" lIns="91425" tIns="91425" rIns="91425" bIns="91425" anchor="t" anchorCtr="0">
            <a:normAutofit/>
          </a:bodyPr>
          <a:lstStyle/>
          <a:p>
            <a:pPr marL="457200" lvl="0" indent="-311150" algn="l" rtl="0">
              <a:spcBef>
                <a:spcPts val="1200"/>
              </a:spcBef>
              <a:spcAft>
                <a:spcPts val="0"/>
              </a:spcAft>
              <a:buClr>
                <a:schemeClr val="dk1"/>
              </a:buClr>
              <a:buSzPts val="1300"/>
              <a:buChar char="●"/>
            </a:pPr>
            <a:r>
              <a:rPr lang="en" sz="1300">
                <a:solidFill>
                  <a:schemeClr val="dk1"/>
                </a:solidFill>
              </a:rPr>
              <a:t>If the router assigns more than B_e tokens to a given expert, only B_e of them are processed. </a:t>
            </a:r>
            <a:endParaRPr sz="13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The remaining tokens are not entirely ‘lost’ as their information is preserved by </a:t>
            </a:r>
            <a:r>
              <a:rPr lang="en" sz="1000" b="1">
                <a:solidFill>
                  <a:schemeClr val="dk1"/>
                </a:solidFill>
              </a:rPr>
              <a:t>residual connections</a:t>
            </a:r>
            <a:endParaRPr sz="1000" b="1">
              <a:solidFill>
                <a:schemeClr val="dk1"/>
              </a:solidFill>
            </a:endParaRPr>
          </a:p>
          <a:p>
            <a:pPr marL="0" lvl="0" indent="0" algn="l" rtl="0">
              <a:spcBef>
                <a:spcPts val="1200"/>
              </a:spcBef>
              <a:spcAft>
                <a:spcPts val="0"/>
              </a:spcAft>
              <a:buNone/>
            </a:pPr>
            <a:endParaRPr sz="1300" b="1">
              <a:solidFill>
                <a:schemeClr val="dk1"/>
              </a:solidFill>
            </a:endParaRPr>
          </a:p>
          <a:p>
            <a:pPr marL="457200" lvl="0" indent="-311150" algn="l" rtl="0">
              <a:spcBef>
                <a:spcPts val="1200"/>
              </a:spcBef>
              <a:spcAft>
                <a:spcPts val="0"/>
              </a:spcAft>
              <a:buClr>
                <a:schemeClr val="dk1"/>
              </a:buClr>
              <a:buSzPts val="1300"/>
              <a:buChar char="●"/>
            </a:pPr>
            <a:r>
              <a:rPr lang="en" sz="1300">
                <a:solidFill>
                  <a:schemeClr val="dk1"/>
                </a:solidFill>
              </a:rPr>
              <a:t>If an expert is assigned fewer than B_e tokens, the rest of its buffer is zero-padded.</a:t>
            </a:r>
            <a:endParaRPr sz="2000"/>
          </a:p>
        </p:txBody>
      </p:sp>
      <p:pic>
        <p:nvPicPr>
          <p:cNvPr id="128" name="Google Shape;128;p22"/>
          <p:cNvPicPr preferRelativeResize="0"/>
          <p:nvPr/>
        </p:nvPicPr>
        <p:blipFill>
          <a:blip r:embed="rId3">
            <a:alphaModFix/>
          </a:blip>
          <a:stretch>
            <a:fillRect/>
          </a:stretch>
        </p:blipFill>
        <p:spPr>
          <a:xfrm>
            <a:off x="4121050" y="165473"/>
            <a:ext cx="4534502" cy="728451"/>
          </a:xfrm>
          <a:prstGeom prst="rect">
            <a:avLst/>
          </a:prstGeom>
          <a:noFill/>
          <a:ln>
            <a:noFill/>
          </a:ln>
        </p:spPr>
      </p:pic>
      <p:pic>
        <p:nvPicPr>
          <p:cNvPr id="129" name="Google Shape;129;p22"/>
          <p:cNvPicPr preferRelativeResize="0"/>
          <p:nvPr/>
        </p:nvPicPr>
        <p:blipFill>
          <a:blip r:embed="rId4">
            <a:alphaModFix/>
          </a:blip>
          <a:stretch>
            <a:fillRect/>
          </a:stretch>
        </p:blipFill>
        <p:spPr>
          <a:xfrm>
            <a:off x="4401950" y="3298424"/>
            <a:ext cx="4202598" cy="89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10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xEl>
                                              <p:pRg st="1" end="1"/>
                                            </p:txEl>
                                          </p:spTgt>
                                        </p:tgtEl>
                                        <p:attrNameLst>
                                          <p:attrName>style.visibility</p:attrName>
                                        </p:attrNameLst>
                                      </p:cBhvr>
                                      <p:to>
                                        <p:strVal val="visible"/>
                                      </p:to>
                                    </p:set>
                                    <p:animEffect transition="in" filter="fade">
                                      <p:cBhvr>
                                        <p:cTn id="12" dur="1000"/>
                                        <p:tgtEl>
                                          <p:spTgt spid="1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xEl>
                                              <p:pRg st="2" end="2"/>
                                            </p:txEl>
                                          </p:spTgt>
                                        </p:tgtEl>
                                        <p:attrNameLst>
                                          <p:attrName>style.visibility</p:attrName>
                                        </p:attrNameLst>
                                      </p:cBhvr>
                                      <p:to>
                                        <p:strVal val="visible"/>
                                      </p:to>
                                    </p:set>
                                    <p:animEffect transition="in" filter="fade">
                                      <p:cBhvr>
                                        <p:cTn id="17" dur="1000"/>
                                        <p:tgtEl>
                                          <p:spTgt spid="1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xEl>
                                              <p:pRg st="3" end="3"/>
                                            </p:txEl>
                                          </p:spTgt>
                                        </p:tgtEl>
                                        <p:attrNameLst>
                                          <p:attrName>style.visibility</p:attrName>
                                        </p:attrNameLst>
                                      </p:cBhvr>
                                      <p:to>
                                        <p:strVal val="visible"/>
                                      </p:to>
                                    </p:set>
                                    <p:animEffect transition="in" filter="fade">
                                      <p:cBhvr>
                                        <p:cTn id="22" dur="1000"/>
                                        <p:tgtEl>
                                          <p:spTgt spid="1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277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Solution</a:t>
            </a:r>
            <a:endParaRPr/>
          </a:p>
        </p:txBody>
      </p:sp>
      <p:sp>
        <p:nvSpPr>
          <p:cNvPr id="135" name="Google Shape;135;p23"/>
          <p:cNvSpPr txBox="1">
            <a:spLocks noGrp="1"/>
          </p:cNvSpPr>
          <p:nvPr>
            <p:ph type="body" idx="1"/>
          </p:nvPr>
        </p:nvSpPr>
        <p:spPr>
          <a:xfrm>
            <a:off x="170225" y="1276275"/>
            <a:ext cx="8520600" cy="1713600"/>
          </a:xfrm>
          <a:prstGeom prst="rect">
            <a:avLst/>
          </a:prstGeom>
        </p:spPr>
        <p:txBody>
          <a:bodyPr spcFirstLastPara="1" wrap="square" lIns="91425" tIns="91425" rIns="91425" bIns="91425" anchor="t" anchorCtr="0">
            <a:normAutofit/>
          </a:bodyPr>
          <a:lstStyle/>
          <a:p>
            <a:pPr marL="457200" lvl="0" indent="-317500" algn="l" rtl="0">
              <a:spcBef>
                <a:spcPts val="1200"/>
              </a:spcBef>
              <a:spcAft>
                <a:spcPts val="0"/>
              </a:spcAft>
              <a:buClr>
                <a:schemeClr val="dk1"/>
              </a:buClr>
              <a:buSzPts val="1400"/>
              <a:buChar char="●"/>
            </a:pPr>
            <a:r>
              <a:rPr lang="en" sz="1400">
                <a:solidFill>
                  <a:schemeClr val="dk1"/>
                </a:solidFill>
              </a:rPr>
              <a:t>We use the capacity ratio C to adjust the capacity of the experts.</a:t>
            </a:r>
            <a:endParaRPr sz="14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With C &gt; 1, a slack capacity is added to account for a potential routing imbalance. </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This is typically useful for </a:t>
            </a:r>
            <a:r>
              <a:rPr lang="en" sz="1200" b="1">
                <a:solidFill>
                  <a:schemeClr val="dk1"/>
                </a:solidFill>
              </a:rPr>
              <a:t>fine-tuning</a:t>
            </a:r>
            <a:r>
              <a:rPr lang="en" sz="1200">
                <a:solidFill>
                  <a:schemeClr val="dk1"/>
                </a:solidFill>
              </a:rPr>
              <a:t> when the new data might come from a very </a:t>
            </a:r>
            <a:r>
              <a:rPr lang="en" sz="1200" b="1">
                <a:solidFill>
                  <a:schemeClr val="dk1"/>
                </a:solidFill>
              </a:rPr>
              <a:t>different distribution than during upstream training</a:t>
            </a:r>
            <a:r>
              <a:rPr lang="en" sz="1200">
                <a:solidFill>
                  <a:schemeClr val="dk1"/>
                </a:solidFill>
              </a:rPr>
              <a:t>.</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With C &lt;&lt; 1, the router is forced to ignore some assignments.</a:t>
            </a:r>
            <a:endParaRPr sz="1900"/>
          </a:p>
        </p:txBody>
      </p:sp>
      <p:pic>
        <p:nvPicPr>
          <p:cNvPr id="136" name="Google Shape;136;p23"/>
          <p:cNvPicPr preferRelativeResize="0"/>
          <p:nvPr/>
        </p:nvPicPr>
        <p:blipFill>
          <a:blip r:embed="rId3">
            <a:alphaModFix/>
          </a:blip>
          <a:stretch>
            <a:fillRect/>
          </a:stretch>
        </p:blipFill>
        <p:spPr>
          <a:xfrm>
            <a:off x="6257225" y="202098"/>
            <a:ext cx="2530860" cy="647600"/>
          </a:xfrm>
          <a:prstGeom prst="rect">
            <a:avLst/>
          </a:prstGeom>
          <a:noFill/>
          <a:ln>
            <a:noFill/>
          </a:ln>
        </p:spPr>
      </p:pic>
      <p:pic>
        <p:nvPicPr>
          <p:cNvPr id="137" name="Google Shape;137;p23"/>
          <p:cNvPicPr preferRelativeResize="0"/>
          <p:nvPr/>
        </p:nvPicPr>
        <p:blipFill>
          <a:blip r:embed="rId4">
            <a:alphaModFix/>
          </a:blip>
          <a:stretch>
            <a:fillRect/>
          </a:stretch>
        </p:blipFill>
        <p:spPr>
          <a:xfrm>
            <a:off x="565975" y="2989876"/>
            <a:ext cx="7844050" cy="156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0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xEl>
                                              <p:pRg st="1" end="1"/>
                                            </p:txEl>
                                          </p:spTgt>
                                        </p:tgtEl>
                                        <p:attrNameLst>
                                          <p:attrName>style.visibility</p:attrName>
                                        </p:attrNameLst>
                                      </p:cBhvr>
                                      <p:to>
                                        <p:strVal val="visible"/>
                                      </p:to>
                                    </p:set>
                                    <p:animEffect transition="in" filter="fade">
                                      <p:cBhvr>
                                        <p:cTn id="12" dur="1000"/>
                                        <p:tgtEl>
                                          <p:spTgt spid="1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xEl>
                                              <p:pRg st="2" end="2"/>
                                            </p:txEl>
                                          </p:spTgt>
                                        </p:tgtEl>
                                        <p:attrNameLst>
                                          <p:attrName>style.visibility</p:attrName>
                                        </p:attrNameLst>
                                      </p:cBhvr>
                                      <p:to>
                                        <p:strVal val="visible"/>
                                      </p:to>
                                    </p:set>
                                    <p:animEffect transition="in" filter="fade">
                                      <p:cBhvr>
                                        <p:cTn id="17" dur="1000"/>
                                        <p:tgtEl>
                                          <p:spTgt spid="1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
                                            <p:txEl>
                                              <p:pRg st="3" end="3"/>
                                            </p:txEl>
                                          </p:spTgt>
                                        </p:tgtEl>
                                        <p:attrNameLst>
                                          <p:attrName>style.visibility</p:attrName>
                                        </p:attrNameLst>
                                      </p:cBhvr>
                                      <p:to>
                                        <p:strVal val="visible"/>
                                      </p:to>
                                    </p:set>
                                    <p:animEffect transition="in" filter="fade">
                                      <p:cBhvr>
                                        <p:cTn id="22" dur="1000"/>
                                        <p:tgtEl>
                                          <p:spTgt spid="1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animEffect transition="in" filter="fade">
                                      <p:cBhvr>
                                        <p:cTn id="27"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Solution</a:t>
            </a:r>
            <a:endParaRPr/>
          </a:p>
        </p:txBody>
      </p:sp>
      <p:sp>
        <p:nvSpPr>
          <p:cNvPr id="143" name="Google Shape;143;p24"/>
          <p:cNvSpPr txBox="1">
            <a:spLocks noGrp="1"/>
          </p:cNvSpPr>
          <p:nvPr>
            <p:ph type="body" idx="1"/>
          </p:nvPr>
        </p:nvSpPr>
        <p:spPr>
          <a:xfrm>
            <a:off x="311700" y="531725"/>
            <a:ext cx="8520600" cy="708300"/>
          </a:xfrm>
          <a:prstGeom prst="rect">
            <a:avLst/>
          </a:prstGeom>
        </p:spPr>
        <p:txBody>
          <a:bodyPr spcFirstLastPara="1" wrap="square" lIns="91425" tIns="91425" rIns="91425" bIns="91425" anchor="t" anchorCtr="0">
            <a:normAutofit/>
          </a:bodyPr>
          <a:lstStyle/>
          <a:p>
            <a:pPr marL="457200" lvl="0" indent="-285750" algn="l" rtl="0">
              <a:spcBef>
                <a:spcPts val="1200"/>
              </a:spcBef>
              <a:spcAft>
                <a:spcPts val="0"/>
              </a:spcAft>
              <a:buClr>
                <a:srgbClr val="CCCCCC"/>
              </a:buClr>
              <a:buSzPts val="900"/>
              <a:buChar char="●"/>
            </a:pPr>
            <a:r>
              <a:rPr lang="en" sz="1600">
                <a:solidFill>
                  <a:srgbClr val="CCCCCC"/>
                </a:solidFill>
              </a:rPr>
              <a:t>fix the buffer capacity of each expert (the number of tokens that each expert processes)</a:t>
            </a:r>
            <a:endParaRPr sz="1600">
              <a:solidFill>
                <a:srgbClr val="CCCCCC"/>
              </a:solidFill>
            </a:endParaRPr>
          </a:p>
          <a:p>
            <a:pPr marL="457200" lvl="0" indent="-285750" algn="l" rtl="0">
              <a:spcBef>
                <a:spcPts val="0"/>
              </a:spcBef>
              <a:spcAft>
                <a:spcPts val="0"/>
              </a:spcAft>
              <a:buClr>
                <a:schemeClr val="dk1"/>
              </a:buClr>
              <a:buSzPts val="900"/>
              <a:buChar char="●"/>
            </a:pPr>
            <a:r>
              <a:rPr lang="en" sz="1600">
                <a:solidFill>
                  <a:schemeClr val="dk1"/>
                </a:solidFill>
              </a:rPr>
              <a:t>train our model with auxiliary losses that encourage load balancing.</a:t>
            </a:r>
            <a:endParaRPr sz="1600">
              <a:solidFill>
                <a:schemeClr val="dk1"/>
              </a:solidFill>
            </a:endParaRPr>
          </a:p>
        </p:txBody>
      </p:sp>
      <p:pic>
        <p:nvPicPr>
          <p:cNvPr id="144" name="Google Shape;144;p24"/>
          <p:cNvPicPr preferRelativeResize="0"/>
          <p:nvPr/>
        </p:nvPicPr>
        <p:blipFill>
          <a:blip r:embed="rId3">
            <a:alphaModFix/>
          </a:blip>
          <a:stretch>
            <a:fillRect/>
          </a:stretch>
        </p:blipFill>
        <p:spPr>
          <a:xfrm>
            <a:off x="646438" y="1692875"/>
            <a:ext cx="2818675" cy="615975"/>
          </a:xfrm>
          <a:prstGeom prst="rect">
            <a:avLst/>
          </a:prstGeom>
          <a:noFill/>
          <a:ln>
            <a:noFill/>
          </a:ln>
        </p:spPr>
      </p:pic>
      <p:pic>
        <p:nvPicPr>
          <p:cNvPr id="145" name="Google Shape;145;p24"/>
          <p:cNvPicPr preferRelativeResize="0"/>
          <p:nvPr/>
        </p:nvPicPr>
        <p:blipFill>
          <a:blip r:embed="rId4">
            <a:alphaModFix/>
          </a:blip>
          <a:stretch>
            <a:fillRect/>
          </a:stretch>
        </p:blipFill>
        <p:spPr>
          <a:xfrm>
            <a:off x="5111100" y="1956737"/>
            <a:ext cx="3552341" cy="708300"/>
          </a:xfrm>
          <a:prstGeom prst="rect">
            <a:avLst/>
          </a:prstGeom>
          <a:noFill/>
          <a:ln>
            <a:noFill/>
          </a:ln>
        </p:spPr>
      </p:pic>
      <p:sp>
        <p:nvSpPr>
          <p:cNvPr id="146" name="Google Shape;146;p24"/>
          <p:cNvSpPr txBox="1"/>
          <p:nvPr/>
        </p:nvSpPr>
        <p:spPr>
          <a:xfrm>
            <a:off x="108763" y="2761700"/>
            <a:ext cx="38940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importance of expert i for a batch of images X </a:t>
            </a:r>
            <a:endParaRPr/>
          </a:p>
          <a:p>
            <a:pPr marL="457200" lvl="0" indent="-317500" algn="l" rtl="0">
              <a:spcBef>
                <a:spcPts val="0"/>
              </a:spcBef>
              <a:spcAft>
                <a:spcPts val="0"/>
              </a:spcAft>
              <a:buSzPts val="1400"/>
              <a:buChar char="●"/>
            </a:pPr>
            <a:r>
              <a:rPr lang="en"/>
              <a:t>the normalized routing weight corresponding to expert i summed over images</a:t>
            </a:r>
            <a:endParaRPr/>
          </a:p>
          <a:p>
            <a:pPr marL="457200" lvl="0" indent="-317500" algn="l" rtl="0">
              <a:spcBef>
                <a:spcPts val="0"/>
              </a:spcBef>
              <a:spcAft>
                <a:spcPts val="0"/>
              </a:spcAft>
              <a:buSzPts val="1400"/>
              <a:buChar char="●"/>
            </a:pPr>
            <a:r>
              <a:rPr lang="en"/>
              <a:t>W is the layer-specific weight matrix for the router</a:t>
            </a:r>
            <a:endParaRPr/>
          </a:p>
        </p:txBody>
      </p:sp>
      <p:sp>
        <p:nvSpPr>
          <p:cNvPr id="147" name="Google Shape;147;p24"/>
          <p:cNvSpPr txBox="1"/>
          <p:nvPr/>
        </p:nvSpPr>
        <p:spPr>
          <a:xfrm>
            <a:off x="5037075" y="3021125"/>
            <a:ext cx="384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Minimize the variation of the importance distribution over experts</a:t>
            </a:r>
            <a:endParaRPr/>
          </a:p>
        </p:txBody>
      </p:sp>
      <p:pic>
        <p:nvPicPr>
          <p:cNvPr id="148" name="Google Shape;148;p24"/>
          <p:cNvPicPr preferRelativeResize="0"/>
          <p:nvPr/>
        </p:nvPicPr>
        <p:blipFill>
          <a:blip r:embed="rId5">
            <a:alphaModFix/>
          </a:blip>
          <a:stretch>
            <a:fillRect/>
          </a:stretch>
        </p:blipFill>
        <p:spPr>
          <a:xfrm>
            <a:off x="5533350" y="1475750"/>
            <a:ext cx="2559801" cy="343400"/>
          </a:xfrm>
          <a:prstGeom prst="rect">
            <a:avLst/>
          </a:prstGeom>
          <a:noFill/>
          <a:ln>
            <a:noFill/>
          </a:ln>
        </p:spPr>
      </p:pic>
      <p:pic>
        <p:nvPicPr>
          <p:cNvPr id="149" name="Google Shape;149;p24"/>
          <p:cNvPicPr preferRelativeResize="0"/>
          <p:nvPr/>
        </p:nvPicPr>
        <p:blipFill>
          <a:blip r:embed="rId6">
            <a:alphaModFix/>
          </a:blip>
          <a:stretch>
            <a:fillRect/>
          </a:stretch>
        </p:blipFill>
        <p:spPr>
          <a:xfrm>
            <a:off x="5607375" y="3881325"/>
            <a:ext cx="2148124" cy="443950"/>
          </a:xfrm>
          <a:prstGeom prst="rect">
            <a:avLst/>
          </a:prstGeom>
          <a:noFill/>
          <a:ln>
            <a:noFill/>
          </a:ln>
        </p:spPr>
      </p:pic>
      <p:sp>
        <p:nvSpPr>
          <p:cNvPr id="150" name="Google Shape;150;p24"/>
          <p:cNvSpPr txBox="1"/>
          <p:nvPr/>
        </p:nvSpPr>
        <p:spPr>
          <a:xfrm>
            <a:off x="5742850" y="4407325"/>
            <a:ext cx="195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0.33   |   0.33   |  0.33</a:t>
            </a:r>
            <a:endParaRPr/>
          </a:p>
        </p:txBody>
      </p:sp>
      <p:sp>
        <p:nvSpPr>
          <p:cNvPr id="151" name="Google Shape;151;p24"/>
          <p:cNvSpPr txBox="1"/>
          <p:nvPr/>
        </p:nvSpPr>
        <p:spPr>
          <a:xfrm>
            <a:off x="5111100" y="4430425"/>
            <a:ext cx="532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Avg</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xEl>
                                              <p:pRg st="0" end="0"/>
                                            </p:txEl>
                                          </p:spTgt>
                                        </p:tgtEl>
                                        <p:attrNameLst>
                                          <p:attrName>style.visibility</p:attrName>
                                        </p:attrNameLst>
                                      </p:cBhvr>
                                      <p:to>
                                        <p:strVal val="visible"/>
                                      </p:to>
                                    </p:set>
                                    <p:animEffect transition="in" filter="fade">
                                      <p:cBhvr>
                                        <p:cTn id="17" dur="1000"/>
                                        <p:tgtEl>
                                          <p:spTgt spid="14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xEl>
                                              <p:pRg st="1" end="1"/>
                                            </p:txEl>
                                          </p:spTgt>
                                        </p:tgtEl>
                                        <p:attrNameLst>
                                          <p:attrName>style.visibility</p:attrName>
                                        </p:attrNameLst>
                                      </p:cBhvr>
                                      <p:to>
                                        <p:strVal val="visible"/>
                                      </p:to>
                                    </p:set>
                                    <p:animEffect transition="in" filter="fade">
                                      <p:cBhvr>
                                        <p:cTn id="22" dur="1000"/>
                                        <p:tgtEl>
                                          <p:spTgt spid="14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6">
                                            <p:txEl>
                                              <p:pRg st="2" end="2"/>
                                            </p:txEl>
                                          </p:spTgt>
                                        </p:tgtEl>
                                        <p:attrNameLst>
                                          <p:attrName>style.visibility</p:attrName>
                                        </p:attrNameLst>
                                      </p:cBhvr>
                                      <p:to>
                                        <p:strVal val="visible"/>
                                      </p:to>
                                    </p:set>
                                    <p:animEffect transition="in" filter="fade">
                                      <p:cBhvr>
                                        <p:cTn id="27" dur="1000"/>
                                        <p:tgtEl>
                                          <p:spTgt spid="14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1000"/>
                                        <p:tgtEl>
                                          <p:spTgt spid="1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5"/>
                                        </p:tgtEl>
                                        <p:attrNameLst>
                                          <p:attrName>style.visibility</p:attrName>
                                        </p:attrNameLst>
                                      </p:cBhvr>
                                      <p:to>
                                        <p:strVal val="visible"/>
                                      </p:to>
                                    </p:set>
                                    <p:animEffect transition="in" filter="fade">
                                      <p:cBhvr>
                                        <p:cTn id="37" dur="1000"/>
                                        <p:tgtEl>
                                          <p:spTgt spid="1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7"/>
                                        </p:tgtEl>
                                        <p:attrNameLst>
                                          <p:attrName>style.visibility</p:attrName>
                                        </p:attrNameLst>
                                      </p:cBhvr>
                                      <p:to>
                                        <p:strVal val="visible"/>
                                      </p:to>
                                    </p:set>
                                    <p:animEffect transition="in" filter="fade">
                                      <p:cBhvr>
                                        <p:cTn id="42" dur="1000"/>
                                        <p:tgtEl>
                                          <p:spTgt spid="1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fade">
                                      <p:cBhvr>
                                        <p:cTn id="47" dur="1000"/>
                                        <p:tgtEl>
                                          <p:spTgt spid="149"/>
                                        </p:tgtEl>
                                      </p:cBhvr>
                                    </p:animEffect>
                                  </p:childTnLst>
                                </p:cTn>
                              </p:par>
                              <p:par>
                                <p:cTn id="48" presetID="10" presetClass="entr" presetSubtype="0" fill="hold" nodeType="withEffect">
                                  <p:stCondLst>
                                    <p:cond delay="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1000"/>
                                        <p:tgtEl>
                                          <p:spTgt spid="150"/>
                                        </p:tgtEl>
                                      </p:cBhvr>
                                    </p:animEffect>
                                  </p:childTnLst>
                                </p:cTn>
                              </p:par>
                              <p:par>
                                <p:cTn id="51" presetID="10" presetClass="entr" presetSubtype="0" fill="hold" nodeType="withEffect">
                                  <p:stCondLst>
                                    <p:cond delay="0"/>
                                  </p:stCondLst>
                                  <p:childTnLst>
                                    <p:set>
                                      <p:cBhvr>
                                        <p:cTn id="52" dur="1" fill="hold">
                                          <p:stCondLst>
                                            <p:cond delay="0"/>
                                          </p:stCondLst>
                                        </p:cTn>
                                        <p:tgtEl>
                                          <p:spTgt spid="151"/>
                                        </p:tgtEl>
                                        <p:attrNameLst>
                                          <p:attrName>style.visibility</p:attrName>
                                        </p:attrNameLst>
                                      </p:cBhvr>
                                      <p:to>
                                        <p:strVal val="visible"/>
                                      </p:to>
                                    </p:set>
                                    <p:animEffect transition="in" filter="fade">
                                      <p:cBhvr>
                                        <p:cTn id="53"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311700" y="160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Auxiliary losses</a:t>
            </a:r>
            <a:endParaRPr/>
          </a:p>
        </p:txBody>
      </p:sp>
      <p:sp>
        <p:nvSpPr>
          <p:cNvPr id="157" name="Google Shape;157;p25"/>
          <p:cNvSpPr txBox="1">
            <a:spLocks noGrp="1"/>
          </p:cNvSpPr>
          <p:nvPr>
            <p:ph type="body" idx="1"/>
          </p:nvPr>
        </p:nvSpPr>
        <p:spPr>
          <a:xfrm>
            <a:off x="311700" y="1152475"/>
            <a:ext cx="8520600" cy="737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500"/>
              <a:t>Ideally, we would like to also </a:t>
            </a:r>
            <a:r>
              <a:rPr lang="en" sz="1500" b="1"/>
              <a:t>explicitly</a:t>
            </a:r>
            <a:r>
              <a:rPr lang="en" sz="1500"/>
              <a:t> balance the number of assignments. This quantity is </a:t>
            </a:r>
            <a:r>
              <a:rPr lang="en" sz="1500" b="1"/>
              <a:t>discrete</a:t>
            </a:r>
            <a:r>
              <a:rPr lang="en" sz="1500"/>
              <a:t>; therefore it is not differentiable, and we need to rely on a </a:t>
            </a:r>
            <a:r>
              <a:rPr lang="en" sz="1500" b="1">
                <a:solidFill>
                  <a:srgbClr val="CC0000"/>
                </a:solidFill>
              </a:rPr>
              <a:t>proxy</a:t>
            </a:r>
            <a:r>
              <a:rPr lang="en" sz="1500"/>
              <a:t>.</a:t>
            </a:r>
            <a:endParaRPr sz="1500"/>
          </a:p>
        </p:txBody>
      </p:sp>
      <p:pic>
        <p:nvPicPr>
          <p:cNvPr id="158" name="Google Shape;158;p25"/>
          <p:cNvPicPr preferRelativeResize="0"/>
          <p:nvPr/>
        </p:nvPicPr>
        <p:blipFill>
          <a:blip r:embed="rId3">
            <a:alphaModFix/>
          </a:blip>
          <a:stretch>
            <a:fillRect/>
          </a:stretch>
        </p:blipFill>
        <p:spPr>
          <a:xfrm>
            <a:off x="5440525" y="2"/>
            <a:ext cx="3703476" cy="1173375"/>
          </a:xfrm>
          <a:prstGeom prst="rect">
            <a:avLst/>
          </a:prstGeom>
          <a:noFill/>
          <a:ln>
            <a:noFill/>
          </a:ln>
        </p:spPr>
      </p:pic>
      <p:pic>
        <p:nvPicPr>
          <p:cNvPr id="159" name="Google Shape;159;p25"/>
          <p:cNvPicPr preferRelativeResize="0"/>
          <p:nvPr/>
        </p:nvPicPr>
        <p:blipFill>
          <a:blip r:embed="rId4">
            <a:alphaModFix/>
          </a:blip>
          <a:stretch>
            <a:fillRect/>
          </a:stretch>
        </p:blipFill>
        <p:spPr>
          <a:xfrm>
            <a:off x="589400" y="2230987"/>
            <a:ext cx="2611054" cy="393775"/>
          </a:xfrm>
          <a:prstGeom prst="rect">
            <a:avLst/>
          </a:prstGeom>
          <a:noFill/>
          <a:ln>
            <a:noFill/>
          </a:ln>
        </p:spPr>
      </p:pic>
      <p:sp>
        <p:nvSpPr>
          <p:cNvPr id="160" name="Google Shape;160;p25"/>
          <p:cNvSpPr txBox="1"/>
          <p:nvPr/>
        </p:nvSpPr>
        <p:spPr>
          <a:xfrm>
            <a:off x="120175" y="3124475"/>
            <a:ext cx="39657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For each token x, we define the score threshold above which experts were selected</a:t>
            </a:r>
            <a:endParaRPr/>
          </a:p>
          <a:p>
            <a:pPr marL="457200" lvl="0" indent="-317500" algn="l" rtl="0">
              <a:spcBef>
                <a:spcPts val="0"/>
              </a:spcBef>
              <a:spcAft>
                <a:spcPts val="0"/>
              </a:spcAft>
              <a:buSzPts val="1400"/>
              <a:buChar char="●"/>
            </a:pPr>
            <a:r>
              <a:rPr lang="en"/>
              <a:t>this is simply the k-th maximum score</a:t>
            </a:r>
            <a:endParaRPr/>
          </a:p>
        </p:txBody>
      </p:sp>
      <p:pic>
        <p:nvPicPr>
          <p:cNvPr id="161" name="Google Shape;161;p25"/>
          <p:cNvPicPr preferRelativeResize="0"/>
          <p:nvPr/>
        </p:nvPicPr>
        <p:blipFill>
          <a:blip r:embed="rId5">
            <a:alphaModFix/>
          </a:blip>
          <a:stretch>
            <a:fillRect/>
          </a:stretch>
        </p:blipFill>
        <p:spPr>
          <a:xfrm>
            <a:off x="5024300" y="2012482"/>
            <a:ext cx="3677539" cy="393775"/>
          </a:xfrm>
          <a:prstGeom prst="rect">
            <a:avLst/>
          </a:prstGeom>
          <a:noFill/>
          <a:ln>
            <a:noFill/>
          </a:ln>
        </p:spPr>
      </p:pic>
      <p:pic>
        <p:nvPicPr>
          <p:cNvPr id="162" name="Google Shape;162;p25"/>
          <p:cNvPicPr preferRelativeResize="0"/>
          <p:nvPr/>
        </p:nvPicPr>
        <p:blipFill>
          <a:blip r:embed="rId6">
            <a:alphaModFix/>
          </a:blip>
          <a:stretch>
            <a:fillRect/>
          </a:stretch>
        </p:blipFill>
        <p:spPr>
          <a:xfrm>
            <a:off x="6140350" y="2454075"/>
            <a:ext cx="1445440" cy="393775"/>
          </a:xfrm>
          <a:prstGeom prst="rect">
            <a:avLst/>
          </a:prstGeom>
          <a:noFill/>
          <a:ln>
            <a:noFill/>
          </a:ln>
        </p:spPr>
      </p:pic>
      <p:pic>
        <p:nvPicPr>
          <p:cNvPr id="163" name="Google Shape;163;p25"/>
          <p:cNvPicPr preferRelativeResize="0"/>
          <p:nvPr/>
        </p:nvPicPr>
        <p:blipFill>
          <a:blip r:embed="rId7">
            <a:alphaModFix/>
          </a:blip>
          <a:stretch>
            <a:fillRect/>
          </a:stretch>
        </p:blipFill>
        <p:spPr>
          <a:xfrm>
            <a:off x="5024300" y="2895679"/>
            <a:ext cx="3846604" cy="572700"/>
          </a:xfrm>
          <a:prstGeom prst="rect">
            <a:avLst/>
          </a:prstGeom>
          <a:noFill/>
          <a:ln>
            <a:noFill/>
          </a:ln>
        </p:spPr>
      </p:pic>
      <p:sp>
        <p:nvSpPr>
          <p:cNvPr id="164" name="Google Shape;164;p25"/>
          <p:cNvSpPr txBox="1"/>
          <p:nvPr/>
        </p:nvSpPr>
        <p:spPr>
          <a:xfrm>
            <a:off x="4847375" y="3878275"/>
            <a:ext cx="40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intuition of minimizing this loss is</a:t>
            </a:r>
            <a:endParaRPr/>
          </a:p>
          <a:p>
            <a:pPr marL="457200" lvl="0" indent="-317500" algn="l" rtl="0">
              <a:spcBef>
                <a:spcPts val="0"/>
              </a:spcBef>
              <a:spcAft>
                <a:spcPts val="0"/>
              </a:spcAft>
              <a:buSzPts val="1400"/>
              <a:buChar char="●"/>
            </a:pPr>
            <a:r>
              <a:rPr lang="en"/>
              <a:t>If I resample the noise, I don’t want this token to choose this expert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fade">
                                      <p:cBhvr>
                                        <p:cTn id="17" dur="1000"/>
                                        <p:tgtEl>
                                          <p:spTgt spid="159"/>
                                        </p:tgtEl>
                                      </p:cBhvr>
                                    </p:animEffect>
                                  </p:childTnLst>
                                </p:cTn>
                              </p:par>
                              <p:par>
                                <p:cTn id="18" presetID="10" presetClass="entr" presetSubtype="0" fill="hold" nodeType="withEffect">
                                  <p:stCondLst>
                                    <p:cond delay="0"/>
                                  </p:stCondLst>
                                  <p:childTnLst>
                                    <p:set>
                                      <p:cBhvr>
                                        <p:cTn id="19" dur="1" fill="hold">
                                          <p:stCondLst>
                                            <p:cond delay="0"/>
                                          </p:stCondLst>
                                        </p:cTn>
                                        <p:tgtEl>
                                          <p:spTgt spid="160"/>
                                        </p:tgtEl>
                                        <p:attrNameLst>
                                          <p:attrName>style.visibility</p:attrName>
                                        </p:attrNameLst>
                                      </p:cBhvr>
                                      <p:to>
                                        <p:strVal val="visible"/>
                                      </p:to>
                                    </p:set>
                                    <p:animEffect transition="in" filter="fade">
                                      <p:cBhvr>
                                        <p:cTn id="20" dur="1000"/>
                                        <p:tgtEl>
                                          <p:spTgt spid="1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fade">
                                      <p:cBhvr>
                                        <p:cTn id="25" dur="1000"/>
                                        <p:tgtEl>
                                          <p:spTgt spid="161"/>
                                        </p:tgtEl>
                                      </p:cBhvr>
                                    </p:animEffect>
                                  </p:childTnLst>
                                </p:cTn>
                              </p:par>
                              <p:par>
                                <p:cTn id="26" presetID="10" presetClass="entr" presetSubtype="0" fill="hold" nodeType="withEffect">
                                  <p:stCondLst>
                                    <p:cond delay="0"/>
                                  </p:stCondLst>
                                  <p:childTnLst>
                                    <p:set>
                                      <p:cBhvr>
                                        <p:cTn id="27" dur="1" fill="hold">
                                          <p:stCondLst>
                                            <p:cond delay="0"/>
                                          </p:stCondLst>
                                        </p:cTn>
                                        <p:tgtEl>
                                          <p:spTgt spid="162"/>
                                        </p:tgtEl>
                                        <p:attrNameLst>
                                          <p:attrName>style.visibility</p:attrName>
                                        </p:attrNameLst>
                                      </p:cBhvr>
                                      <p:to>
                                        <p:strVal val="visible"/>
                                      </p:to>
                                    </p:set>
                                    <p:animEffect transition="in" filter="fade">
                                      <p:cBhvr>
                                        <p:cTn id="28" dur="1000"/>
                                        <p:tgtEl>
                                          <p:spTgt spid="1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3"/>
                                        </p:tgtEl>
                                        <p:attrNameLst>
                                          <p:attrName>style.visibility</p:attrName>
                                        </p:attrNameLst>
                                      </p:cBhvr>
                                      <p:to>
                                        <p:strVal val="visible"/>
                                      </p:to>
                                    </p:set>
                                    <p:animEffect transition="in" filter="fade">
                                      <p:cBhvr>
                                        <p:cTn id="33" dur="1000"/>
                                        <p:tgtEl>
                                          <p:spTgt spid="16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4"/>
                                        </p:tgtEl>
                                        <p:attrNameLst>
                                          <p:attrName>style.visibility</p:attrName>
                                        </p:attrNameLst>
                                      </p:cBhvr>
                                      <p:to>
                                        <p:strVal val="visible"/>
                                      </p:to>
                                    </p:set>
                                    <p:animEffect transition="in" filter="fade">
                                      <p:cBhvr>
                                        <p:cTn id="38"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276325" y="10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Choices</a:t>
            </a:r>
            <a:endParaRPr/>
          </a:p>
        </p:txBody>
      </p:sp>
      <p:sp>
        <p:nvSpPr>
          <p:cNvPr id="170" name="Google Shape;170;p26"/>
          <p:cNvSpPr txBox="1">
            <a:spLocks noGrp="1"/>
          </p:cNvSpPr>
          <p:nvPr>
            <p:ph type="body" idx="1"/>
          </p:nvPr>
        </p:nvSpPr>
        <p:spPr>
          <a:xfrm>
            <a:off x="311700" y="1152475"/>
            <a:ext cx="8520600" cy="3773400"/>
          </a:xfrm>
          <a:prstGeom prst="rect">
            <a:avLst/>
          </a:prstGeom>
        </p:spPr>
        <p:txBody>
          <a:bodyPr spcFirstLastPara="1" wrap="square" lIns="91425" tIns="91425" rIns="91425" bIns="91425" anchor="t" anchorCtr="0">
            <a:normAutofit/>
          </a:bodyPr>
          <a:lstStyle/>
          <a:p>
            <a:pPr marL="0" lvl="0" indent="0" algn="l" rtl="0">
              <a:spcBef>
                <a:spcPts val="1400"/>
              </a:spcBef>
              <a:spcAft>
                <a:spcPts val="0"/>
              </a:spcAft>
              <a:buClr>
                <a:schemeClr val="dk1"/>
              </a:buClr>
              <a:buSzPts val="1100"/>
              <a:buFont typeface="Arial"/>
              <a:buNone/>
            </a:pPr>
            <a:r>
              <a:rPr lang="en" sz="1300" b="1">
                <a:solidFill>
                  <a:schemeClr val="dk1"/>
                </a:solidFill>
              </a:rPr>
              <a:t>Number of MoE layers</a:t>
            </a:r>
            <a:endParaRPr sz="1300" b="1">
              <a:solidFill>
                <a:schemeClr val="dk1"/>
              </a:solidFill>
            </a:endParaRPr>
          </a:p>
          <a:p>
            <a:pPr marL="457200" lvl="0" indent="-298450" algn="l" rtl="0">
              <a:spcBef>
                <a:spcPts val="1200"/>
              </a:spcBef>
              <a:spcAft>
                <a:spcPts val="0"/>
              </a:spcAft>
              <a:buClr>
                <a:schemeClr val="dk1"/>
              </a:buClr>
              <a:buSzPts val="1100"/>
              <a:buChar char="●"/>
            </a:pPr>
            <a:r>
              <a:rPr lang="en" sz="1100">
                <a:solidFill>
                  <a:schemeClr val="dk1"/>
                </a:solidFill>
              </a:rPr>
              <a:t>V-MoE Every-2</a:t>
            </a:r>
            <a:endParaRPr sz="1100">
              <a:solidFill>
                <a:schemeClr val="dk1"/>
              </a:solidFill>
            </a:endParaRPr>
          </a:p>
          <a:p>
            <a:pPr marL="457200" lvl="0" indent="-298450" algn="l" rtl="0">
              <a:spcBef>
                <a:spcPts val="0"/>
              </a:spcBef>
              <a:spcAft>
                <a:spcPts val="0"/>
              </a:spcAft>
              <a:buClr>
                <a:schemeClr val="dk1"/>
              </a:buClr>
              <a:buSzPts val="1100"/>
              <a:buChar char="●"/>
            </a:pPr>
            <a:r>
              <a:rPr lang="en" sz="1100">
                <a:solidFill>
                  <a:schemeClr val="dk1"/>
                </a:solidFill>
              </a:rPr>
              <a:t>V-MoE Last-n</a:t>
            </a:r>
            <a:endParaRPr sz="1100">
              <a:solidFill>
                <a:schemeClr val="dk1"/>
              </a:solidFill>
            </a:endParaRPr>
          </a:p>
          <a:p>
            <a:pPr marL="914400" lvl="0" indent="-298450" algn="l" rtl="0">
              <a:spcBef>
                <a:spcPts val="0"/>
              </a:spcBef>
              <a:spcAft>
                <a:spcPts val="0"/>
              </a:spcAft>
              <a:buClr>
                <a:schemeClr val="dk1"/>
              </a:buClr>
              <a:buSzPts val="1100"/>
              <a:buChar char="❏"/>
            </a:pPr>
            <a:r>
              <a:rPr lang="en" sz="1100">
                <a:solidFill>
                  <a:schemeClr val="dk1"/>
                </a:solidFill>
              </a:rPr>
              <a:t>fewer MoE layers decreases the number of parameters of the model</a:t>
            </a:r>
            <a:endParaRPr sz="1100">
              <a:solidFill>
                <a:schemeClr val="dk1"/>
              </a:solidFill>
            </a:endParaRPr>
          </a:p>
          <a:p>
            <a:pPr marL="914400" lvl="0" indent="-298450" algn="l" rtl="0">
              <a:spcBef>
                <a:spcPts val="0"/>
              </a:spcBef>
              <a:spcAft>
                <a:spcPts val="0"/>
              </a:spcAft>
              <a:buClr>
                <a:schemeClr val="dk1"/>
              </a:buClr>
              <a:buSzPts val="1100"/>
              <a:buChar char="❏"/>
            </a:pPr>
            <a:r>
              <a:rPr lang="en" sz="1100">
                <a:solidFill>
                  <a:schemeClr val="dk1"/>
                </a:solidFill>
              </a:rPr>
              <a:t>it has typically little impact on quality and can speed up the models significantly, since less communication overhead is incurred.</a:t>
            </a:r>
            <a:endParaRPr sz="1100">
              <a:solidFill>
                <a:schemeClr val="dk1"/>
              </a:solidFill>
            </a:endParaRPr>
          </a:p>
          <a:p>
            <a:pPr marL="0" lvl="0" indent="0" algn="l" rtl="0">
              <a:spcBef>
                <a:spcPts val="1400"/>
              </a:spcBef>
              <a:spcAft>
                <a:spcPts val="0"/>
              </a:spcAft>
              <a:buClr>
                <a:schemeClr val="dk1"/>
              </a:buClr>
              <a:buSzPts val="1100"/>
              <a:buFont typeface="Arial"/>
              <a:buNone/>
            </a:pPr>
            <a:r>
              <a:rPr lang="en" sz="1300" b="1">
                <a:solidFill>
                  <a:schemeClr val="dk1"/>
                </a:solidFill>
              </a:rPr>
              <a:t>Number of selected experts k</a:t>
            </a:r>
            <a:endParaRPr sz="1300" b="1">
              <a:solidFill>
                <a:schemeClr val="dk1"/>
              </a:solidFill>
            </a:endParaRPr>
          </a:p>
          <a:p>
            <a:pPr marL="0" lvl="0" indent="0" algn="l" rtl="0">
              <a:spcBef>
                <a:spcPts val="1200"/>
              </a:spcBef>
              <a:spcAft>
                <a:spcPts val="0"/>
              </a:spcAft>
              <a:buClr>
                <a:schemeClr val="dk1"/>
              </a:buClr>
              <a:buSzPts val="1100"/>
              <a:buFont typeface="Arial"/>
              <a:buNone/>
            </a:pPr>
            <a:r>
              <a:rPr lang="en" sz="1100">
                <a:solidFill>
                  <a:schemeClr val="dk1"/>
                </a:solidFill>
              </a:rPr>
              <a:t>Use k = 2 with E = 32</a:t>
            </a:r>
            <a:endParaRPr sz="1100">
              <a:solidFill>
                <a:schemeClr val="dk1"/>
              </a:solidFill>
            </a:endParaRPr>
          </a:p>
          <a:p>
            <a:pPr marL="0" lvl="0" indent="0" algn="l" rtl="0">
              <a:spcBef>
                <a:spcPts val="1400"/>
              </a:spcBef>
              <a:spcAft>
                <a:spcPts val="0"/>
              </a:spcAft>
              <a:buClr>
                <a:schemeClr val="dk1"/>
              </a:buClr>
              <a:buSzPts val="1100"/>
              <a:buFont typeface="Arial"/>
              <a:buNone/>
            </a:pPr>
            <a:r>
              <a:rPr lang="en" sz="1300" b="1">
                <a:solidFill>
                  <a:schemeClr val="dk1"/>
                </a:solidFill>
              </a:rPr>
              <a:t>Buffer capacity C</a:t>
            </a:r>
            <a:endParaRPr sz="1300" b="1">
              <a:solidFill>
                <a:schemeClr val="dk1"/>
              </a:solidFill>
            </a:endParaRPr>
          </a:p>
          <a:p>
            <a:pPr marL="0" lvl="0" indent="0" algn="l" rtl="0">
              <a:spcBef>
                <a:spcPts val="1200"/>
              </a:spcBef>
              <a:spcAft>
                <a:spcPts val="0"/>
              </a:spcAft>
              <a:buNone/>
            </a:pPr>
            <a:r>
              <a:rPr lang="en" sz="1100">
                <a:solidFill>
                  <a:schemeClr val="dk1"/>
                </a:solidFill>
              </a:rPr>
              <a:t>Pretrain uses C=1.05</a:t>
            </a:r>
            <a:endParaRPr sz="1100">
              <a:solidFill>
                <a:schemeClr val="dk1"/>
              </a:solidFill>
            </a:endParaRPr>
          </a:p>
          <a:p>
            <a:pPr marL="0" lvl="0" indent="0" algn="l" rtl="0">
              <a:spcBef>
                <a:spcPts val="1200"/>
              </a:spcBef>
              <a:spcAft>
                <a:spcPts val="1200"/>
              </a:spcAft>
              <a:buNone/>
            </a:pPr>
            <a:r>
              <a:rPr lang="en" sz="1400"/>
              <a:t>For a given trained model, the latter two (k &amp; C) can be adjusted </a:t>
            </a:r>
            <a:r>
              <a:rPr lang="en" sz="1400" b="1">
                <a:solidFill>
                  <a:srgbClr val="FF0000"/>
                </a:solidFill>
              </a:rPr>
              <a:t>without</a:t>
            </a:r>
            <a:r>
              <a:rPr lang="en" sz="1400"/>
              <a:t> further training</a:t>
            </a:r>
            <a:endParaRPr sz="1400"/>
          </a:p>
        </p:txBody>
      </p:sp>
      <p:pic>
        <p:nvPicPr>
          <p:cNvPr id="171" name="Google Shape;171;p26"/>
          <p:cNvPicPr preferRelativeResize="0"/>
          <p:nvPr/>
        </p:nvPicPr>
        <p:blipFill>
          <a:blip r:embed="rId3">
            <a:alphaModFix/>
          </a:blip>
          <a:stretch>
            <a:fillRect/>
          </a:stretch>
        </p:blipFill>
        <p:spPr>
          <a:xfrm>
            <a:off x="3440125" y="304275"/>
            <a:ext cx="5279923" cy="848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1000"/>
                                        <p:tgtEl>
                                          <p:spTgt spid="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xEl>
                                              <p:pRg st="1" end="1"/>
                                            </p:txEl>
                                          </p:spTgt>
                                        </p:tgtEl>
                                        <p:attrNameLst>
                                          <p:attrName>style.visibility</p:attrName>
                                        </p:attrNameLst>
                                      </p:cBhvr>
                                      <p:to>
                                        <p:strVal val="visible"/>
                                      </p:to>
                                    </p:set>
                                    <p:animEffect transition="in" filter="fade">
                                      <p:cBhvr>
                                        <p:cTn id="12" dur="1000"/>
                                        <p:tgtEl>
                                          <p:spTgt spid="1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xEl>
                                              <p:pRg st="2" end="2"/>
                                            </p:txEl>
                                          </p:spTgt>
                                        </p:tgtEl>
                                        <p:attrNameLst>
                                          <p:attrName>style.visibility</p:attrName>
                                        </p:attrNameLst>
                                      </p:cBhvr>
                                      <p:to>
                                        <p:strVal val="visible"/>
                                      </p:to>
                                    </p:set>
                                    <p:animEffect transition="in" filter="fade">
                                      <p:cBhvr>
                                        <p:cTn id="17" dur="1000"/>
                                        <p:tgtEl>
                                          <p:spTgt spid="1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0">
                                            <p:txEl>
                                              <p:pRg st="3" end="3"/>
                                            </p:txEl>
                                          </p:spTgt>
                                        </p:tgtEl>
                                        <p:attrNameLst>
                                          <p:attrName>style.visibility</p:attrName>
                                        </p:attrNameLst>
                                      </p:cBhvr>
                                      <p:to>
                                        <p:strVal val="visible"/>
                                      </p:to>
                                    </p:set>
                                    <p:animEffect transition="in" filter="fade">
                                      <p:cBhvr>
                                        <p:cTn id="22" dur="1000"/>
                                        <p:tgtEl>
                                          <p:spTgt spid="1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0">
                                            <p:txEl>
                                              <p:pRg st="4" end="4"/>
                                            </p:txEl>
                                          </p:spTgt>
                                        </p:tgtEl>
                                        <p:attrNameLst>
                                          <p:attrName>style.visibility</p:attrName>
                                        </p:attrNameLst>
                                      </p:cBhvr>
                                      <p:to>
                                        <p:strVal val="visible"/>
                                      </p:to>
                                    </p:set>
                                    <p:animEffect transition="in" filter="fade">
                                      <p:cBhvr>
                                        <p:cTn id="27" dur="1000"/>
                                        <p:tgtEl>
                                          <p:spTgt spid="1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0">
                                            <p:txEl>
                                              <p:pRg st="5" end="5"/>
                                            </p:txEl>
                                          </p:spTgt>
                                        </p:tgtEl>
                                        <p:attrNameLst>
                                          <p:attrName>style.visibility</p:attrName>
                                        </p:attrNameLst>
                                      </p:cBhvr>
                                      <p:to>
                                        <p:strVal val="visible"/>
                                      </p:to>
                                    </p:set>
                                    <p:animEffect transition="in" filter="fade">
                                      <p:cBhvr>
                                        <p:cTn id="32" dur="1000"/>
                                        <p:tgtEl>
                                          <p:spTgt spid="1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0">
                                            <p:txEl>
                                              <p:pRg st="6" end="6"/>
                                            </p:txEl>
                                          </p:spTgt>
                                        </p:tgtEl>
                                        <p:attrNameLst>
                                          <p:attrName>style.visibility</p:attrName>
                                        </p:attrNameLst>
                                      </p:cBhvr>
                                      <p:to>
                                        <p:strVal val="visible"/>
                                      </p:to>
                                    </p:set>
                                    <p:animEffect transition="in" filter="fade">
                                      <p:cBhvr>
                                        <p:cTn id="37" dur="1000"/>
                                        <p:tgtEl>
                                          <p:spTgt spid="17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0">
                                            <p:txEl>
                                              <p:pRg st="7" end="7"/>
                                            </p:txEl>
                                          </p:spTgt>
                                        </p:tgtEl>
                                        <p:attrNameLst>
                                          <p:attrName>style.visibility</p:attrName>
                                        </p:attrNameLst>
                                      </p:cBhvr>
                                      <p:to>
                                        <p:strVal val="visible"/>
                                      </p:to>
                                    </p:set>
                                    <p:animEffect transition="in" filter="fade">
                                      <p:cBhvr>
                                        <p:cTn id="42" dur="1000"/>
                                        <p:tgtEl>
                                          <p:spTgt spid="17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0">
                                            <p:txEl>
                                              <p:pRg st="8" end="8"/>
                                            </p:txEl>
                                          </p:spTgt>
                                        </p:tgtEl>
                                        <p:attrNameLst>
                                          <p:attrName>style.visibility</p:attrName>
                                        </p:attrNameLst>
                                      </p:cBhvr>
                                      <p:to>
                                        <p:strVal val="visible"/>
                                      </p:to>
                                    </p:set>
                                    <p:animEffect transition="in" filter="fade">
                                      <p:cBhvr>
                                        <p:cTn id="47" dur="1000"/>
                                        <p:tgtEl>
                                          <p:spTgt spid="17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0">
                                            <p:txEl>
                                              <p:pRg st="9" end="9"/>
                                            </p:txEl>
                                          </p:spTgt>
                                        </p:tgtEl>
                                        <p:attrNameLst>
                                          <p:attrName>style.visibility</p:attrName>
                                        </p:attrNameLst>
                                      </p:cBhvr>
                                      <p:to>
                                        <p:strVal val="visible"/>
                                      </p:to>
                                    </p:set>
                                    <p:animEffect transition="in" filter="fade">
                                      <p:cBhvr>
                                        <p:cTn id="52" dur="1000"/>
                                        <p:tgtEl>
                                          <p:spTgt spid="17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a:t>
            </a:r>
            <a:endParaRPr/>
          </a:p>
        </p:txBody>
      </p:sp>
      <p:sp>
        <p:nvSpPr>
          <p:cNvPr id="177" name="Google Shape;177;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8" name="Google Shape;178;p27"/>
          <p:cNvPicPr preferRelativeResize="0"/>
          <p:nvPr/>
        </p:nvPicPr>
        <p:blipFill>
          <a:blip r:embed="rId3">
            <a:alphaModFix/>
          </a:blip>
          <a:stretch>
            <a:fillRect/>
          </a:stretch>
        </p:blipFill>
        <p:spPr>
          <a:xfrm>
            <a:off x="574800" y="863550"/>
            <a:ext cx="7613460" cy="34164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249825" y="7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a:t>Batch Prioritized Routing (BPR) to favour “most important” tokens</a:t>
            </a:r>
            <a:endParaRPr sz="2020"/>
          </a:p>
        </p:txBody>
      </p:sp>
      <p:sp>
        <p:nvSpPr>
          <p:cNvPr id="184" name="Google Shape;184;p28"/>
          <p:cNvSpPr txBox="1">
            <a:spLocks noGrp="1"/>
          </p:cNvSpPr>
          <p:nvPr>
            <p:ph type="body" idx="1"/>
          </p:nvPr>
        </p:nvSpPr>
        <p:spPr>
          <a:xfrm>
            <a:off x="311700" y="1152475"/>
            <a:ext cx="8520600" cy="118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priority score function</a:t>
            </a:r>
            <a:endParaRPr/>
          </a:p>
          <a:p>
            <a:pPr marL="0" lvl="0" indent="0" algn="l" rtl="0">
              <a:spcBef>
                <a:spcPts val="1200"/>
              </a:spcBef>
              <a:spcAft>
                <a:spcPts val="1200"/>
              </a:spcAft>
              <a:buNone/>
            </a:pPr>
            <a:r>
              <a:rPr lang="en"/>
              <a:t>g(x)_t,i: routing weight for t-th token and the i-th expert</a:t>
            </a:r>
            <a:endParaRPr/>
          </a:p>
        </p:txBody>
      </p:sp>
      <p:pic>
        <p:nvPicPr>
          <p:cNvPr id="185" name="Google Shape;185;p28"/>
          <p:cNvPicPr preferRelativeResize="0"/>
          <p:nvPr/>
        </p:nvPicPr>
        <p:blipFill>
          <a:blip r:embed="rId3">
            <a:alphaModFix/>
          </a:blip>
          <a:stretch>
            <a:fillRect/>
          </a:stretch>
        </p:blipFill>
        <p:spPr>
          <a:xfrm>
            <a:off x="5630700" y="521750"/>
            <a:ext cx="3513298" cy="699900"/>
          </a:xfrm>
          <a:prstGeom prst="rect">
            <a:avLst/>
          </a:prstGeom>
          <a:noFill/>
          <a:ln>
            <a:noFill/>
          </a:ln>
        </p:spPr>
      </p:pic>
      <p:pic>
        <p:nvPicPr>
          <p:cNvPr id="186" name="Google Shape;186;p28"/>
          <p:cNvPicPr preferRelativeResize="0"/>
          <p:nvPr/>
        </p:nvPicPr>
        <p:blipFill>
          <a:blip r:embed="rId4">
            <a:alphaModFix/>
          </a:blip>
          <a:stretch>
            <a:fillRect/>
          </a:stretch>
        </p:blipFill>
        <p:spPr>
          <a:xfrm>
            <a:off x="311700" y="2371650"/>
            <a:ext cx="2581262" cy="400200"/>
          </a:xfrm>
          <a:prstGeom prst="rect">
            <a:avLst/>
          </a:prstGeom>
          <a:noFill/>
          <a:ln>
            <a:noFill/>
          </a:ln>
        </p:spPr>
      </p:pic>
      <p:pic>
        <p:nvPicPr>
          <p:cNvPr id="187" name="Google Shape;187;p28"/>
          <p:cNvPicPr preferRelativeResize="0"/>
          <p:nvPr/>
        </p:nvPicPr>
        <p:blipFill>
          <a:blip r:embed="rId5">
            <a:alphaModFix/>
          </a:blip>
          <a:stretch>
            <a:fillRect/>
          </a:stretch>
        </p:blipFill>
        <p:spPr>
          <a:xfrm>
            <a:off x="311700" y="3432425"/>
            <a:ext cx="2545711" cy="400200"/>
          </a:xfrm>
          <a:prstGeom prst="rect">
            <a:avLst/>
          </a:prstGeom>
          <a:noFill/>
          <a:ln>
            <a:noFill/>
          </a:ln>
        </p:spPr>
      </p:pic>
      <p:sp>
        <p:nvSpPr>
          <p:cNvPr id="188" name="Google Shape;188;p28"/>
          <p:cNvSpPr txBox="1"/>
          <p:nvPr/>
        </p:nvSpPr>
        <p:spPr>
          <a:xfrm>
            <a:off x="249825" y="2902038"/>
            <a:ext cx="259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maximum routing weight</a:t>
            </a:r>
            <a:endParaRPr/>
          </a:p>
        </p:txBody>
      </p:sp>
      <p:sp>
        <p:nvSpPr>
          <p:cNvPr id="189" name="Google Shape;189;p28"/>
          <p:cNvSpPr txBox="1"/>
          <p:nvPr/>
        </p:nvSpPr>
        <p:spPr>
          <a:xfrm>
            <a:off x="311700" y="4018350"/>
            <a:ext cx="231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sum of TOP-k weights</a:t>
            </a:r>
            <a:endParaRPr/>
          </a:p>
        </p:txBody>
      </p:sp>
      <p:pic>
        <p:nvPicPr>
          <p:cNvPr id="190" name="Google Shape;190;p28"/>
          <p:cNvPicPr preferRelativeResize="0"/>
          <p:nvPr/>
        </p:nvPicPr>
        <p:blipFill>
          <a:blip r:embed="rId6">
            <a:alphaModFix/>
          </a:blip>
          <a:stretch>
            <a:fillRect/>
          </a:stretch>
        </p:blipFill>
        <p:spPr>
          <a:xfrm>
            <a:off x="3100361" y="2771850"/>
            <a:ext cx="6043640" cy="1246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1000"/>
                                        <p:tgtEl>
                                          <p:spTgt spid="186"/>
                                        </p:tgtEl>
                                      </p:cBhvr>
                                    </p:animEffect>
                                  </p:childTnLst>
                                </p:cTn>
                              </p:par>
                              <p:par>
                                <p:cTn id="13" presetID="10" presetClass="entr" presetSubtype="0" fill="hold" nodeType="with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1000"/>
                                        <p:tgtEl>
                                          <p:spTgt spid="1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fade">
                                      <p:cBhvr>
                                        <p:cTn id="20" dur="1000"/>
                                        <p:tgtEl>
                                          <p:spTgt spid="187"/>
                                        </p:tgtEl>
                                      </p:cBhvr>
                                    </p:animEffect>
                                  </p:childTnLst>
                                </p:cTn>
                              </p:par>
                              <p:par>
                                <p:cTn id="21" presetID="10" presetClass="entr" presetSubtype="0" fill="hold" nodeType="withEffect">
                                  <p:stCondLst>
                                    <p:cond delay="0"/>
                                  </p:stCondLst>
                                  <p:childTnLst>
                                    <p:set>
                                      <p:cBhvr>
                                        <p:cTn id="22" dur="1" fill="hold">
                                          <p:stCondLst>
                                            <p:cond delay="0"/>
                                          </p:stCondLst>
                                        </p:cTn>
                                        <p:tgtEl>
                                          <p:spTgt spid="189"/>
                                        </p:tgtEl>
                                        <p:attrNameLst>
                                          <p:attrName>style.visibility</p:attrName>
                                        </p:attrNameLst>
                                      </p:cBhvr>
                                      <p:to>
                                        <p:strVal val="visible"/>
                                      </p:to>
                                    </p:set>
                                    <p:animEffect transition="in" filter="fade">
                                      <p:cBhvr>
                                        <p:cTn id="23" dur="1000"/>
                                        <p:tgtEl>
                                          <p:spTgt spid="18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0"/>
                                        </p:tgtEl>
                                        <p:attrNameLst>
                                          <p:attrName>style.visibility</p:attrName>
                                        </p:attrNameLst>
                                      </p:cBhvr>
                                      <p:to>
                                        <p:strVal val="visible"/>
                                      </p:to>
                                    </p:set>
                                    <p:animEffect transition="in" filter="fade">
                                      <p:cBhvr>
                                        <p:cTn id="28"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a:t>
            </a:r>
            <a:endParaRPr/>
          </a:p>
        </p:txBody>
      </p:sp>
      <p:sp>
        <p:nvSpPr>
          <p:cNvPr id="196" name="Google Shape;196;p29"/>
          <p:cNvSpPr txBox="1">
            <a:spLocks noGrp="1"/>
          </p:cNvSpPr>
          <p:nvPr>
            <p:ph type="body" idx="1"/>
          </p:nvPr>
        </p:nvSpPr>
        <p:spPr>
          <a:xfrm>
            <a:off x="311700" y="1152475"/>
            <a:ext cx="51357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5F6368"/>
              </a:buClr>
              <a:buSzPts val="1400"/>
              <a:buFont typeface="Roboto"/>
              <a:buChar char="●"/>
            </a:pPr>
            <a:r>
              <a:rPr lang="en" sz="1400" b="1">
                <a:solidFill>
                  <a:srgbClr val="5F6368"/>
                </a:solidFill>
                <a:latin typeface="Roboto"/>
                <a:ea typeface="Roboto"/>
                <a:cs typeface="Roboto"/>
                <a:sym typeface="Roboto"/>
              </a:rPr>
              <a:t>Dropping</a:t>
            </a:r>
            <a:r>
              <a:rPr lang="en" sz="1400">
                <a:solidFill>
                  <a:srgbClr val="5F6368"/>
                </a:solidFill>
                <a:latin typeface="Roboto"/>
                <a:ea typeface="Roboto"/>
                <a:cs typeface="Roboto"/>
                <a:sym typeface="Roboto"/>
              </a:rPr>
              <a:t> the right tokens turns out to be essential to deliver </a:t>
            </a:r>
            <a:r>
              <a:rPr lang="en" sz="1400" b="1">
                <a:solidFill>
                  <a:srgbClr val="6AA84F"/>
                </a:solidFill>
                <a:latin typeface="Roboto"/>
                <a:ea typeface="Roboto"/>
                <a:cs typeface="Roboto"/>
                <a:sym typeface="Roboto"/>
              </a:rPr>
              <a:t>high-quality</a:t>
            </a:r>
            <a:r>
              <a:rPr lang="en" sz="1400">
                <a:solidFill>
                  <a:srgbClr val="5F6368"/>
                </a:solidFill>
                <a:latin typeface="Roboto"/>
                <a:ea typeface="Roboto"/>
                <a:cs typeface="Roboto"/>
                <a:sym typeface="Roboto"/>
              </a:rPr>
              <a:t> </a:t>
            </a:r>
            <a:r>
              <a:rPr lang="en" sz="1400" i="1">
                <a:solidFill>
                  <a:srgbClr val="5F6368"/>
                </a:solidFill>
                <a:latin typeface="Roboto"/>
                <a:ea typeface="Roboto"/>
                <a:cs typeface="Roboto"/>
                <a:sym typeface="Roboto"/>
              </a:rPr>
              <a:t>and </a:t>
            </a:r>
            <a:r>
              <a:rPr lang="en" sz="1400">
                <a:solidFill>
                  <a:srgbClr val="5F6368"/>
                </a:solidFill>
                <a:latin typeface="Roboto"/>
                <a:ea typeface="Roboto"/>
                <a:cs typeface="Roboto"/>
                <a:sym typeface="Roboto"/>
              </a:rPr>
              <a:t>more </a:t>
            </a:r>
            <a:r>
              <a:rPr lang="en" sz="1400" b="1">
                <a:solidFill>
                  <a:srgbClr val="6AA84F"/>
                </a:solidFill>
                <a:latin typeface="Roboto"/>
                <a:ea typeface="Roboto"/>
                <a:cs typeface="Roboto"/>
                <a:sym typeface="Roboto"/>
              </a:rPr>
              <a:t>efficient</a:t>
            </a:r>
            <a:r>
              <a:rPr lang="en" sz="1400">
                <a:solidFill>
                  <a:srgbClr val="5F6368"/>
                </a:solidFill>
                <a:latin typeface="Roboto"/>
                <a:ea typeface="Roboto"/>
                <a:cs typeface="Roboto"/>
                <a:sym typeface="Roboto"/>
              </a:rPr>
              <a:t> inference predictions. </a:t>
            </a:r>
            <a:endParaRPr sz="1400">
              <a:solidFill>
                <a:srgbClr val="5F6368"/>
              </a:solidFill>
              <a:latin typeface="Roboto"/>
              <a:ea typeface="Roboto"/>
              <a:cs typeface="Roboto"/>
              <a:sym typeface="Roboto"/>
            </a:endParaRPr>
          </a:p>
          <a:p>
            <a:pPr marL="0" lvl="0" indent="0" algn="l" rtl="0">
              <a:spcBef>
                <a:spcPts val="1200"/>
              </a:spcBef>
              <a:spcAft>
                <a:spcPts val="0"/>
              </a:spcAft>
              <a:buNone/>
            </a:pPr>
            <a:endParaRPr sz="1400">
              <a:solidFill>
                <a:srgbClr val="5F6368"/>
              </a:solidFill>
              <a:latin typeface="Roboto"/>
              <a:ea typeface="Roboto"/>
              <a:cs typeface="Roboto"/>
              <a:sym typeface="Roboto"/>
            </a:endParaRPr>
          </a:p>
          <a:p>
            <a:pPr marL="457200" lvl="0" indent="-317500" algn="l" rtl="0">
              <a:spcBef>
                <a:spcPts val="1200"/>
              </a:spcBef>
              <a:spcAft>
                <a:spcPts val="0"/>
              </a:spcAft>
              <a:buClr>
                <a:srgbClr val="5F6368"/>
              </a:buClr>
              <a:buSzPts val="1400"/>
              <a:buFont typeface="Roboto"/>
              <a:buChar char="●"/>
            </a:pPr>
            <a:r>
              <a:rPr lang="en" sz="1400">
                <a:solidFill>
                  <a:srgbClr val="5F6368"/>
                </a:solidFill>
                <a:latin typeface="Roboto"/>
                <a:ea typeface="Roboto"/>
                <a:cs typeface="Roboto"/>
                <a:sym typeface="Roboto"/>
              </a:rPr>
              <a:t>When the expert capacity decreases, performance quickly decreases with the vanilla routing mechanism.</a:t>
            </a:r>
            <a:endParaRPr sz="1400">
              <a:solidFill>
                <a:srgbClr val="5F6368"/>
              </a:solidFill>
              <a:latin typeface="Roboto"/>
              <a:ea typeface="Roboto"/>
              <a:cs typeface="Roboto"/>
              <a:sym typeface="Roboto"/>
            </a:endParaRPr>
          </a:p>
          <a:p>
            <a:pPr marL="0" lvl="0" indent="0" algn="l" rtl="0">
              <a:spcBef>
                <a:spcPts val="1200"/>
              </a:spcBef>
              <a:spcAft>
                <a:spcPts val="0"/>
              </a:spcAft>
              <a:buNone/>
            </a:pPr>
            <a:endParaRPr sz="1400">
              <a:solidFill>
                <a:srgbClr val="5F6368"/>
              </a:solidFill>
              <a:latin typeface="Roboto"/>
              <a:ea typeface="Roboto"/>
              <a:cs typeface="Roboto"/>
              <a:sym typeface="Roboto"/>
            </a:endParaRPr>
          </a:p>
          <a:p>
            <a:pPr marL="457200" lvl="0" indent="-317500" algn="l" rtl="0">
              <a:spcBef>
                <a:spcPts val="1200"/>
              </a:spcBef>
              <a:spcAft>
                <a:spcPts val="0"/>
              </a:spcAft>
              <a:buClr>
                <a:srgbClr val="5F6368"/>
              </a:buClr>
              <a:buSzPts val="1400"/>
              <a:buFont typeface="Roboto"/>
              <a:buChar char="●"/>
            </a:pPr>
            <a:r>
              <a:rPr lang="en" sz="1400">
                <a:solidFill>
                  <a:srgbClr val="5F6368"/>
                </a:solidFill>
                <a:latin typeface="Roboto"/>
                <a:ea typeface="Roboto"/>
                <a:cs typeface="Roboto"/>
                <a:sym typeface="Roboto"/>
              </a:rPr>
              <a:t>Conversely, BPR is much more </a:t>
            </a:r>
            <a:r>
              <a:rPr lang="en" sz="1400" b="1">
                <a:solidFill>
                  <a:srgbClr val="FF9900"/>
                </a:solidFill>
                <a:latin typeface="Roboto"/>
                <a:ea typeface="Roboto"/>
                <a:cs typeface="Roboto"/>
                <a:sym typeface="Roboto"/>
              </a:rPr>
              <a:t>robust</a:t>
            </a:r>
            <a:r>
              <a:rPr lang="en" sz="1400">
                <a:solidFill>
                  <a:srgbClr val="5F6368"/>
                </a:solidFill>
                <a:latin typeface="Roboto"/>
                <a:ea typeface="Roboto"/>
                <a:cs typeface="Roboto"/>
                <a:sym typeface="Roboto"/>
              </a:rPr>
              <a:t> to low capacities.</a:t>
            </a:r>
            <a:endParaRPr sz="2000"/>
          </a:p>
        </p:txBody>
      </p:sp>
      <p:pic>
        <p:nvPicPr>
          <p:cNvPr id="197" name="Google Shape;197;p29"/>
          <p:cNvPicPr preferRelativeResize="0"/>
          <p:nvPr/>
        </p:nvPicPr>
        <p:blipFill>
          <a:blip r:embed="rId3">
            <a:alphaModFix/>
          </a:blip>
          <a:stretch>
            <a:fillRect/>
          </a:stretch>
        </p:blipFill>
        <p:spPr>
          <a:xfrm>
            <a:off x="5447399" y="1192900"/>
            <a:ext cx="3384901" cy="29653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Internal workings of sparse networks</a:t>
            </a:r>
            <a:endParaRPr/>
          </a:p>
        </p:txBody>
      </p:sp>
      <p:sp>
        <p:nvSpPr>
          <p:cNvPr id="203" name="Google Shape;203;p30"/>
          <p:cNvSpPr txBox="1">
            <a:spLocks noGrp="1"/>
          </p:cNvSpPr>
          <p:nvPr>
            <p:ph type="body" idx="1"/>
          </p:nvPr>
        </p:nvSpPr>
        <p:spPr>
          <a:xfrm>
            <a:off x="311700" y="1152475"/>
            <a:ext cx="5073900" cy="3835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5F6368"/>
              </a:buClr>
              <a:buSzPts val="1400"/>
              <a:buFont typeface="Roboto"/>
              <a:buChar char="●"/>
            </a:pPr>
            <a:r>
              <a:rPr lang="en" sz="1400">
                <a:solidFill>
                  <a:srgbClr val="5F6368"/>
                </a:solidFill>
                <a:latin typeface="Roboto"/>
                <a:ea typeface="Roboto"/>
                <a:cs typeface="Roboto"/>
                <a:sym typeface="Roboto"/>
              </a:rPr>
              <a:t>One hypothesis is that routers would learn to </a:t>
            </a:r>
            <a:r>
              <a:rPr lang="en" sz="1400" b="1">
                <a:solidFill>
                  <a:srgbClr val="4A86E8"/>
                </a:solidFill>
                <a:latin typeface="Roboto"/>
                <a:ea typeface="Roboto"/>
                <a:cs typeface="Roboto"/>
                <a:sym typeface="Roboto"/>
              </a:rPr>
              <a:t>discriminate</a:t>
            </a:r>
            <a:r>
              <a:rPr lang="en" sz="1400">
                <a:solidFill>
                  <a:srgbClr val="5F6368"/>
                </a:solidFill>
                <a:latin typeface="Roboto"/>
                <a:ea typeface="Roboto"/>
                <a:cs typeface="Roboto"/>
                <a:sym typeface="Roboto"/>
              </a:rPr>
              <a:t> and assign tokens to experts based on some </a:t>
            </a:r>
            <a:r>
              <a:rPr lang="en" sz="1400" b="1" i="1">
                <a:solidFill>
                  <a:srgbClr val="9900FF"/>
                </a:solidFill>
                <a:latin typeface="Roboto"/>
                <a:ea typeface="Roboto"/>
                <a:cs typeface="Roboto"/>
                <a:sym typeface="Roboto"/>
              </a:rPr>
              <a:t>semantic</a:t>
            </a:r>
            <a:r>
              <a:rPr lang="en" sz="1400">
                <a:solidFill>
                  <a:srgbClr val="5F6368"/>
                </a:solidFill>
                <a:latin typeface="Roboto"/>
                <a:ea typeface="Roboto"/>
                <a:cs typeface="Roboto"/>
                <a:sym typeface="Roboto"/>
              </a:rPr>
              <a:t> grounds (the “car” expert, the “animal” experts, and so on).</a:t>
            </a:r>
            <a:endParaRPr sz="1400">
              <a:solidFill>
                <a:srgbClr val="5F6368"/>
              </a:solidFill>
              <a:latin typeface="Roboto"/>
              <a:ea typeface="Roboto"/>
              <a:cs typeface="Roboto"/>
              <a:sym typeface="Roboto"/>
            </a:endParaRPr>
          </a:p>
          <a:p>
            <a:pPr marL="0" lvl="0" indent="0" algn="l" rtl="0">
              <a:spcBef>
                <a:spcPts val="1200"/>
              </a:spcBef>
              <a:spcAft>
                <a:spcPts val="0"/>
              </a:spcAft>
              <a:buNone/>
            </a:pPr>
            <a:endParaRPr sz="1400">
              <a:solidFill>
                <a:srgbClr val="5F6368"/>
              </a:solidFill>
              <a:latin typeface="Roboto"/>
              <a:ea typeface="Roboto"/>
              <a:cs typeface="Roboto"/>
              <a:sym typeface="Roboto"/>
            </a:endParaRPr>
          </a:p>
          <a:p>
            <a:pPr marL="457200" lvl="0" indent="-317500" algn="l" rtl="0">
              <a:spcBef>
                <a:spcPts val="1200"/>
              </a:spcBef>
              <a:spcAft>
                <a:spcPts val="0"/>
              </a:spcAft>
              <a:buClr>
                <a:srgbClr val="5F6368"/>
              </a:buClr>
              <a:buSzPts val="1400"/>
              <a:buFont typeface="Roboto"/>
              <a:buChar char="●"/>
            </a:pPr>
            <a:r>
              <a:rPr lang="en" sz="1400">
                <a:solidFill>
                  <a:srgbClr val="5F6368"/>
                </a:solidFill>
                <a:latin typeface="Roboto"/>
                <a:ea typeface="Roboto"/>
                <a:cs typeface="Roboto"/>
                <a:sym typeface="Roboto"/>
              </a:rPr>
              <a:t>In the early layers there is little correlation</a:t>
            </a:r>
            <a:endParaRPr sz="1400">
              <a:solidFill>
                <a:srgbClr val="5F6368"/>
              </a:solidFill>
              <a:latin typeface="Roboto"/>
              <a:ea typeface="Roboto"/>
              <a:cs typeface="Roboto"/>
              <a:sym typeface="Roboto"/>
            </a:endParaRPr>
          </a:p>
          <a:p>
            <a:pPr marL="457200" lvl="0" indent="0" algn="l" rtl="0">
              <a:spcBef>
                <a:spcPts val="1200"/>
              </a:spcBef>
              <a:spcAft>
                <a:spcPts val="0"/>
              </a:spcAft>
              <a:buNone/>
            </a:pPr>
            <a:endParaRPr sz="1400">
              <a:solidFill>
                <a:srgbClr val="5F6368"/>
              </a:solidFill>
              <a:latin typeface="Roboto"/>
              <a:ea typeface="Roboto"/>
              <a:cs typeface="Roboto"/>
              <a:sym typeface="Roboto"/>
            </a:endParaRPr>
          </a:p>
          <a:p>
            <a:pPr marL="457200" lvl="0" indent="-317500" algn="l" rtl="0">
              <a:spcBef>
                <a:spcPts val="1200"/>
              </a:spcBef>
              <a:spcAft>
                <a:spcPts val="0"/>
              </a:spcAft>
              <a:buClr>
                <a:srgbClr val="5F6368"/>
              </a:buClr>
              <a:buSzPts val="1400"/>
              <a:buFont typeface="Roboto"/>
              <a:buChar char="●"/>
            </a:pPr>
            <a:r>
              <a:rPr lang="en" sz="1400">
                <a:solidFill>
                  <a:srgbClr val="5F6368"/>
                </a:solidFill>
                <a:latin typeface="Roboto"/>
                <a:ea typeface="Roboto"/>
                <a:cs typeface="Roboto"/>
                <a:sym typeface="Roboto"/>
              </a:rPr>
              <a:t>later in the network, each expert receives and processes tokens from </a:t>
            </a:r>
            <a:r>
              <a:rPr lang="en" sz="1400" b="1">
                <a:solidFill>
                  <a:srgbClr val="5F6368"/>
                </a:solidFill>
                <a:latin typeface="Roboto"/>
                <a:ea typeface="Roboto"/>
                <a:cs typeface="Roboto"/>
                <a:sym typeface="Roboto"/>
              </a:rPr>
              <a:t>only a handful of classes</a:t>
            </a:r>
            <a:r>
              <a:rPr lang="en" sz="1400">
                <a:solidFill>
                  <a:srgbClr val="5F6368"/>
                </a:solidFill>
                <a:latin typeface="Roboto"/>
                <a:ea typeface="Roboto"/>
                <a:cs typeface="Roboto"/>
                <a:sym typeface="Roboto"/>
              </a:rPr>
              <a:t>. </a:t>
            </a:r>
            <a:endParaRPr sz="1400">
              <a:solidFill>
                <a:srgbClr val="5F6368"/>
              </a:solidFill>
              <a:latin typeface="Roboto"/>
              <a:ea typeface="Roboto"/>
              <a:cs typeface="Roboto"/>
              <a:sym typeface="Roboto"/>
            </a:endParaRPr>
          </a:p>
          <a:p>
            <a:pPr marL="457200" lvl="0" indent="0" algn="l" rtl="0">
              <a:spcBef>
                <a:spcPts val="1200"/>
              </a:spcBef>
              <a:spcAft>
                <a:spcPts val="1200"/>
              </a:spcAft>
              <a:buNone/>
            </a:pPr>
            <a:endParaRPr sz="1400">
              <a:solidFill>
                <a:srgbClr val="5F6368"/>
              </a:solidFill>
              <a:latin typeface="Roboto"/>
              <a:ea typeface="Roboto"/>
              <a:cs typeface="Roboto"/>
              <a:sym typeface="Roboto"/>
            </a:endParaRPr>
          </a:p>
        </p:txBody>
      </p:sp>
      <p:pic>
        <p:nvPicPr>
          <p:cNvPr id="204" name="Google Shape;204;p30"/>
          <p:cNvPicPr preferRelativeResize="0"/>
          <p:nvPr/>
        </p:nvPicPr>
        <p:blipFill>
          <a:blip r:embed="rId3">
            <a:alphaModFix/>
          </a:blip>
          <a:stretch>
            <a:fillRect/>
          </a:stretch>
        </p:blipFill>
        <p:spPr>
          <a:xfrm>
            <a:off x="5464462" y="1152463"/>
            <a:ext cx="3455488" cy="1857325"/>
          </a:xfrm>
          <a:prstGeom prst="rect">
            <a:avLst/>
          </a:prstGeom>
          <a:noFill/>
          <a:ln>
            <a:noFill/>
          </a:ln>
        </p:spPr>
      </p:pic>
      <p:sp>
        <p:nvSpPr>
          <p:cNvPr id="205" name="Google Shape;205;p30"/>
          <p:cNvSpPr txBox="1"/>
          <p:nvPr/>
        </p:nvSpPr>
        <p:spPr>
          <a:xfrm>
            <a:off x="5754900" y="3395825"/>
            <a:ext cx="3077400" cy="1143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5F6368"/>
              </a:buClr>
              <a:buSzPts val="1400"/>
              <a:buFont typeface="Roboto"/>
              <a:buChar char="●"/>
            </a:pPr>
            <a:r>
              <a:rPr lang="en">
                <a:solidFill>
                  <a:srgbClr val="5F6368"/>
                </a:solidFill>
                <a:latin typeface="Roboto"/>
                <a:ea typeface="Roboto"/>
                <a:cs typeface="Roboto"/>
                <a:sym typeface="Roboto"/>
              </a:rPr>
              <a:t>Therefore, we can conclude that some </a:t>
            </a:r>
            <a:r>
              <a:rPr lang="en" b="1">
                <a:solidFill>
                  <a:srgbClr val="FF00FF"/>
                </a:solidFill>
                <a:latin typeface="Roboto"/>
                <a:ea typeface="Roboto"/>
                <a:cs typeface="Roboto"/>
                <a:sym typeface="Roboto"/>
              </a:rPr>
              <a:t>semantic clustering</a:t>
            </a:r>
            <a:r>
              <a:rPr lang="en">
                <a:solidFill>
                  <a:srgbClr val="5F6368"/>
                </a:solidFill>
                <a:latin typeface="Roboto"/>
                <a:ea typeface="Roboto"/>
                <a:cs typeface="Roboto"/>
                <a:sym typeface="Roboto"/>
              </a:rPr>
              <a:t> of the patches emerges in the deeper layers of the network.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Effect transition="in" filter="fade">
                                      <p:cBhvr>
                                        <p:cTn id="7" dur="1000"/>
                                        <p:tgtEl>
                                          <p:spTgt spid="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xEl>
                                              <p:pRg st="1" end="1"/>
                                            </p:txEl>
                                          </p:spTgt>
                                        </p:tgtEl>
                                        <p:attrNameLst>
                                          <p:attrName>style.visibility</p:attrName>
                                        </p:attrNameLst>
                                      </p:cBhvr>
                                      <p:to>
                                        <p:strVal val="visible"/>
                                      </p:to>
                                    </p:set>
                                    <p:animEffect transition="in" filter="fade">
                                      <p:cBhvr>
                                        <p:cTn id="12" dur="1000"/>
                                        <p:tgtEl>
                                          <p:spTgt spid="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xEl>
                                              <p:pRg st="2" end="2"/>
                                            </p:txEl>
                                          </p:spTgt>
                                        </p:tgtEl>
                                        <p:attrNameLst>
                                          <p:attrName>style.visibility</p:attrName>
                                        </p:attrNameLst>
                                      </p:cBhvr>
                                      <p:to>
                                        <p:strVal val="visible"/>
                                      </p:to>
                                    </p:set>
                                    <p:animEffect transition="in" filter="fade">
                                      <p:cBhvr>
                                        <p:cTn id="17" dur="1000"/>
                                        <p:tgtEl>
                                          <p:spTgt spid="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xEl>
                                              <p:pRg st="3" end="3"/>
                                            </p:txEl>
                                          </p:spTgt>
                                        </p:tgtEl>
                                        <p:attrNameLst>
                                          <p:attrName>style.visibility</p:attrName>
                                        </p:attrNameLst>
                                      </p:cBhvr>
                                      <p:to>
                                        <p:strVal val="visible"/>
                                      </p:to>
                                    </p:set>
                                    <p:animEffect transition="in" filter="fade">
                                      <p:cBhvr>
                                        <p:cTn id="22" dur="1000"/>
                                        <p:tgtEl>
                                          <p:spTgt spid="2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
                                            <p:txEl>
                                              <p:pRg st="4" end="4"/>
                                            </p:txEl>
                                          </p:spTgt>
                                        </p:tgtEl>
                                        <p:attrNameLst>
                                          <p:attrName>style.visibility</p:attrName>
                                        </p:attrNameLst>
                                      </p:cBhvr>
                                      <p:to>
                                        <p:strVal val="visible"/>
                                      </p:to>
                                    </p:set>
                                    <p:animEffect transition="in" filter="fade">
                                      <p:cBhvr>
                                        <p:cTn id="27" dur="1000"/>
                                        <p:tgtEl>
                                          <p:spTgt spid="2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3">
                                            <p:txEl>
                                              <p:pRg st="5" end="5"/>
                                            </p:txEl>
                                          </p:spTgt>
                                        </p:tgtEl>
                                        <p:attrNameLst>
                                          <p:attrName>style.visibility</p:attrName>
                                        </p:attrNameLst>
                                      </p:cBhvr>
                                      <p:to>
                                        <p:strVal val="visible"/>
                                      </p:to>
                                    </p:set>
                                    <p:animEffect transition="in" filter="fade">
                                      <p:cBhvr>
                                        <p:cTn id="32" dur="1000"/>
                                        <p:tgtEl>
                                          <p:spTgt spid="2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
                                        </p:tgtEl>
                                        <p:attrNameLst>
                                          <p:attrName>style.visibility</p:attrName>
                                        </p:attrNameLst>
                                      </p:cBhvr>
                                      <p:to>
                                        <p:strVal val="visible"/>
                                      </p:to>
                                    </p:set>
                                    <p:animEffect transition="in" filter="fade">
                                      <p:cBhvr>
                                        <p:cTn id="37" dur="1000"/>
                                        <p:tgtEl>
                                          <p:spTgt spid="2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
                                        </p:tgtEl>
                                        <p:attrNameLst>
                                          <p:attrName>style.visibility</p:attrName>
                                        </p:attrNameLst>
                                      </p:cBhvr>
                                      <p:to>
                                        <p:strVal val="visible"/>
                                      </p:to>
                                    </p:set>
                                    <p:animEffect transition="in" filter="fade">
                                      <p:cBhvr>
                                        <p:cTn id="42"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311700" y="153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much does it cost to train the V-MoE</a:t>
            </a:r>
            <a:endParaRPr/>
          </a:p>
        </p:txBody>
      </p:sp>
      <p:sp>
        <p:nvSpPr>
          <p:cNvPr id="211" name="Google Shape;211;p31"/>
          <p:cNvSpPr txBox="1">
            <a:spLocks noGrp="1"/>
          </p:cNvSpPr>
          <p:nvPr>
            <p:ph type="body" idx="1"/>
          </p:nvPr>
        </p:nvSpPr>
        <p:spPr>
          <a:xfrm>
            <a:off x="311700" y="3996175"/>
            <a:ext cx="8520600" cy="770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$1.00/TPU core hour X 24 hours X 16775 days = $400K for V-MoE-15B</a:t>
            </a:r>
            <a:endParaRPr/>
          </a:p>
        </p:txBody>
      </p:sp>
      <p:pic>
        <p:nvPicPr>
          <p:cNvPr id="212" name="Google Shape;212;p31"/>
          <p:cNvPicPr preferRelativeResize="0"/>
          <p:nvPr/>
        </p:nvPicPr>
        <p:blipFill>
          <a:blip r:embed="rId3">
            <a:alphaModFix/>
          </a:blip>
          <a:stretch>
            <a:fillRect/>
          </a:stretch>
        </p:blipFill>
        <p:spPr>
          <a:xfrm>
            <a:off x="185725" y="725900"/>
            <a:ext cx="8469125" cy="3051875"/>
          </a:xfrm>
          <a:prstGeom prst="rect">
            <a:avLst/>
          </a:prstGeom>
          <a:noFill/>
          <a:ln>
            <a:noFill/>
          </a:ln>
        </p:spPr>
      </p:pic>
      <p:sp>
        <p:nvSpPr>
          <p:cNvPr id="213" name="Google Shape;213;p31"/>
          <p:cNvSpPr/>
          <p:nvPr/>
        </p:nvSpPr>
        <p:spPr>
          <a:xfrm>
            <a:off x="7499125" y="713125"/>
            <a:ext cx="627900" cy="3077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MoE has a long history since 1991</a:t>
            </a:r>
            <a:endParaRPr/>
          </a:p>
        </p:txBody>
      </p:sp>
      <p:pic>
        <p:nvPicPr>
          <p:cNvPr id="61" name="Google Shape;61;p14"/>
          <p:cNvPicPr preferRelativeResize="0"/>
          <p:nvPr/>
        </p:nvPicPr>
        <p:blipFill>
          <a:blip r:embed="rId3">
            <a:alphaModFix/>
          </a:blip>
          <a:stretch>
            <a:fillRect/>
          </a:stretch>
        </p:blipFill>
        <p:spPr>
          <a:xfrm>
            <a:off x="115050" y="1491125"/>
            <a:ext cx="4996552" cy="2059424"/>
          </a:xfrm>
          <a:prstGeom prst="rect">
            <a:avLst/>
          </a:prstGeom>
          <a:noFill/>
          <a:ln>
            <a:noFill/>
          </a:ln>
        </p:spPr>
      </p:pic>
      <p:pic>
        <p:nvPicPr>
          <p:cNvPr id="62" name="Google Shape;62;p14"/>
          <p:cNvPicPr preferRelativeResize="0"/>
          <p:nvPr/>
        </p:nvPicPr>
        <p:blipFill>
          <a:blip r:embed="rId4">
            <a:alphaModFix/>
          </a:blip>
          <a:stretch>
            <a:fillRect/>
          </a:stretch>
        </p:blipFill>
        <p:spPr>
          <a:xfrm>
            <a:off x="4872425" y="1108775"/>
            <a:ext cx="4014500" cy="38145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311700" y="268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250" dirty="0">
                <a:solidFill>
                  <a:srgbClr val="3C4043"/>
                </a:solidFill>
              </a:rPr>
              <a:t>Learning to Route by Task for Efficient Inference (EMNLP-21)</a:t>
            </a:r>
            <a:endParaRPr dirty="0"/>
          </a:p>
        </p:txBody>
      </p:sp>
      <p:sp>
        <p:nvSpPr>
          <p:cNvPr id="219" name="Google Shape;219;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a:t>While training </a:t>
            </a:r>
            <a:r>
              <a:rPr lang="en" b="1">
                <a:solidFill>
                  <a:srgbClr val="FF9900"/>
                </a:solidFill>
              </a:rPr>
              <a:t>massive</a:t>
            </a:r>
            <a:r>
              <a:rPr lang="en"/>
              <a:t> models on </a:t>
            </a:r>
            <a:r>
              <a:rPr lang="en" b="1">
                <a:solidFill>
                  <a:srgbClr val="FF9900"/>
                </a:solidFill>
              </a:rPr>
              <a:t>large</a:t>
            </a:r>
            <a:r>
              <a:rPr lang="en"/>
              <a:t> amounts of data can almost guarantee the </a:t>
            </a:r>
            <a:r>
              <a:rPr lang="en" b="1">
                <a:solidFill>
                  <a:srgbClr val="FF9900"/>
                </a:solidFill>
              </a:rPr>
              <a:t>improved quality</a:t>
            </a:r>
            <a:r>
              <a:rPr lang="en"/>
              <a:t>, there are two factors affecting their </a:t>
            </a:r>
            <a:r>
              <a:rPr lang="en">
                <a:solidFill>
                  <a:srgbClr val="FF00FF"/>
                </a:solidFill>
              </a:rPr>
              <a:t>practicality</a:t>
            </a:r>
            <a:r>
              <a:rPr lang="en"/>
              <a:t> and </a:t>
            </a:r>
            <a:r>
              <a:rPr lang="en">
                <a:solidFill>
                  <a:srgbClr val="FF00FF"/>
                </a:solidFill>
              </a:rPr>
              <a:t>applicability</a:t>
            </a:r>
            <a:r>
              <a:rPr lang="en"/>
              <a:t>:</a:t>
            </a:r>
            <a:endParaRPr/>
          </a:p>
          <a:p>
            <a:pPr marL="457200" lvl="0" indent="-298450" algn="l" rtl="0">
              <a:spcBef>
                <a:spcPts val="1200"/>
              </a:spcBef>
              <a:spcAft>
                <a:spcPts val="0"/>
              </a:spcAft>
              <a:buClr>
                <a:schemeClr val="dk1"/>
              </a:buClr>
              <a:buSzPts val="1100"/>
              <a:buChar char="●"/>
            </a:pPr>
            <a:r>
              <a:rPr lang="en"/>
              <a:t>(1) training efficiency</a:t>
            </a:r>
            <a:endParaRPr/>
          </a:p>
          <a:p>
            <a:pPr marL="457200" lvl="0" indent="-298450" algn="l" rtl="0">
              <a:spcBef>
                <a:spcPts val="0"/>
              </a:spcBef>
              <a:spcAft>
                <a:spcPts val="0"/>
              </a:spcAft>
              <a:buClr>
                <a:schemeClr val="dk1"/>
              </a:buClr>
              <a:buSzPts val="1100"/>
              <a:buChar char="●"/>
            </a:pPr>
            <a:r>
              <a:rPr lang="en"/>
              <a:t>(2) inference efficiency.</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Sparse MoE improves training efficiency but it </a:t>
            </a:r>
            <a:r>
              <a:rPr lang="en" b="1">
                <a:solidFill>
                  <a:srgbClr val="FF0000"/>
                </a:solidFill>
              </a:rPr>
              <a:t>fails</a:t>
            </a:r>
            <a:r>
              <a:rPr lang="en"/>
              <a:t> to meet the requirement of inference efficiency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10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10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10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10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1000"/>
                                        <p:tgtEl>
                                          <p:spTgt spid="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a:spLocks noGrp="1"/>
          </p:cNvSpPr>
          <p:nvPr>
            <p:ph type="title"/>
          </p:nvPr>
        </p:nvSpPr>
        <p:spPr>
          <a:xfrm>
            <a:off x="311700" y="223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Sparse MoE: inference efficiency </a:t>
            </a:r>
            <a:endParaRPr/>
          </a:p>
        </p:txBody>
      </p:sp>
      <p:sp>
        <p:nvSpPr>
          <p:cNvPr id="225" name="Google Shape;225;p33"/>
          <p:cNvSpPr txBox="1">
            <a:spLocks noGrp="1"/>
          </p:cNvSpPr>
          <p:nvPr>
            <p:ph type="body" idx="1"/>
          </p:nvPr>
        </p:nvSpPr>
        <p:spPr>
          <a:xfrm>
            <a:off x="311700" y="1152475"/>
            <a:ext cx="6338400" cy="3729000"/>
          </a:xfrm>
          <a:prstGeom prst="rect">
            <a:avLst/>
          </a:prstGeom>
        </p:spPr>
        <p:txBody>
          <a:bodyPr spcFirstLastPara="1" wrap="square" lIns="91425" tIns="0" rIns="91425" bIns="0" anchor="ctr" anchorCtr="0">
            <a:normAutofit/>
          </a:bodyPr>
          <a:lstStyle/>
          <a:p>
            <a:pPr marL="0" lvl="0" indent="0" algn="l" rtl="0">
              <a:spcBef>
                <a:spcPts val="1200"/>
              </a:spcBef>
              <a:spcAft>
                <a:spcPts val="0"/>
              </a:spcAft>
              <a:buNone/>
            </a:pPr>
            <a:r>
              <a:rPr lang="en"/>
              <a:t>To perform inference for a long sequence of tokens:</a:t>
            </a:r>
            <a:endParaRPr/>
          </a:p>
          <a:p>
            <a:pPr marL="457200" lvl="0" indent="-342900" algn="l" rtl="0">
              <a:spcBef>
                <a:spcPts val="1200"/>
              </a:spcBef>
              <a:spcAft>
                <a:spcPts val="0"/>
              </a:spcAft>
              <a:buSzPts val="1800"/>
              <a:buChar char="●"/>
            </a:pPr>
            <a:r>
              <a:rPr lang="en"/>
              <a:t>each token spans several experts. </a:t>
            </a:r>
            <a:endParaRPr/>
          </a:p>
          <a:p>
            <a:pPr marL="457200" lvl="0" indent="-342900" algn="l" rtl="0">
              <a:spcBef>
                <a:spcPts val="0"/>
              </a:spcBef>
              <a:spcAft>
                <a:spcPts val="0"/>
              </a:spcAft>
              <a:buSzPts val="1800"/>
              <a:buChar char="●"/>
            </a:pPr>
            <a:r>
              <a:rPr lang="en"/>
              <a:t>it becomes prohibitive </a:t>
            </a:r>
            <a:endParaRPr/>
          </a:p>
          <a:p>
            <a:pPr marL="914400" lvl="1" indent="-317500" algn="l" rtl="0">
              <a:spcBef>
                <a:spcPts val="0"/>
              </a:spcBef>
              <a:spcAft>
                <a:spcPts val="0"/>
              </a:spcAft>
              <a:buSzPts val="1400"/>
              <a:buChar char="○"/>
            </a:pPr>
            <a:r>
              <a:rPr lang="en"/>
              <a:t>the model parameters in these large models are </a:t>
            </a:r>
            <a:r>
              <a:rPr lang="en" b="1">
                <a:solidFill>
                  <a:srgbClr val="C27BA0"/>
                </a:solidFill>
              </a:rPr>
              <a:t>beyond the memory limit </a:t>
            </a:r>
            <a:r>
              <a:rPr lang="en"/>
              <a:t>of a single accelerator device</a:t>
            </a:r>
            <a:endParaRPr/>
          </a:p>
          <a:p>
            <a:pPr marL="914400" lvl="1" indent="-317500" algn="l" rtl="0">
              <a:spcBef>
                <a:spcPts val="0"/>
              </a:spcBef>
              <a:spcAft>
                <a:spcPts val="0"/>
              </a:spcAft>
              <a:buSzPts val="1400"/>
              <a:buChar char="○"/>
            </a:pPr>
            <a:r>
              <a:rPr lang="en"/>
              <a:t>require </a:t>
            </a:r>
            <a:r>
              <a:rPr lang="en" b="1">
                <a:solidFill>
                  <a:srgbClr val="A64D79"/>
                </a:solidFill>
              </a:rPr>
              <a:t>model parallelism</a:t>
            </a:r>
            <a:r>
              <a:rPr lang="en"/>
              <a:t> across a cluster of devices.</a:t>
            </a:r>
            <a:endParaRPr/>
          </a:p>
          <a:p>
            <a:pPr marL="914400" lvl="1" indent="-317500" algn="l" rtl="0">
              <a:spcBef>
                <a:spcPts val="0"/>
              </a:spcBef>
              <a:spcAft>
                <a:spcPts val="0"/>
              </a:spcAft>
              <a:buSzPts val="1400"/>
              <a:buChar char="○"/>
            </a:pPr>
            <a:r>
              <a:rPr lang="en"/>
              <a:t>the token would be dynamically routed to different experts </a:t>
            </a:r>
            <a:r>
              <a:rPr lang="en" b="1">
                <a:solidFill>
                  <a:srgbClr val="8E7CC3"/>
                </a:solidFill>
              </a:rPr>
              <a:t>allocated to different devices</a:t>
            </a:r>
            <a:r>
              <a:rPr lang="en"/>
              <a:t>. </a:t>
            </a:r>
            <a:endParaRPr/>
          </a:p>
          <a:p>
            <a:pPr marL="914400" lvl="1" indent="-317500" algn="l" rtl="0">
              <a:spcBef>
                <a:spcPts val="0"/>
              </a:spcBef>
              <a:spcAft>
                <a:spcPts val="0"/>
              </a:spcAft>
              <a:buSzPts val="1400"/>
              <a:buChar char="○"/>
            </a:pPr>
            <a:r>
              <a:rPr lang="en"/>
              <a:t>further adds </a:t>
            </a:r>
            <a:r>
              <a:rPr lang="en" b="1">
                <a:solidFill>
                  <a:srgbClr val="674EA7"/>
                </a:solidFill>
              </a:rPr>
              <a:t>communication cost</a:t>
            </a:r>
            <a:r>
              <a:rPr lang="en"/>
              <a:t> across devices </a:t>
            </a:r>
            <a:endParaRPr/>
          </a:p>
        </p:txBody>
      </p:sp>
      <p:pic>
        <p:nvPicPr>
          <p:cNvPr id="226" name="Google Shape;226;p33"/>
          <p:cNvPicPr preferRelativeResize="0"/>
          <p:nvPr/>
        </p:nvPicPr>
        <p:blipFill>
          <a:blip r:embed="rId3">
            <a:alphaModFix/>
          </a:blip>
          <a:stretch>
            <a:fillRect/>
          </a:stretch>
        </p:blipFill>
        <p:spPr>
          <a:xfrm>
            <a:off x="6445875" y="955075"/>
            <a:ext cx="2698125" cy="3386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fade">
                                      <p:cBhvr>
                                        <p:cTn id="7" dur="1000"/>
                                        <p:tgtEl>
                                          <p:spTgt spid="2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xEl>
                                              <p:pRg st="1" end="1"/>
                                            </p:txEl>
                                          </p:spTgt>
                                        </p:tgtEl>
                                        <p:attrNameLst>
                                          <p:attrName>style.visibility</p:attrName>
                                        </p:attrNameLst>
                                      </p:cBhvr>
                                      <p:to>
                                        <p:strVal val="visible"/>
                                      </p:to>
                                    </p:set>
                                    <p:animEffect transition="in" filter="fade">
                                      <p:cBhvr>
                                        <p:cTn id="12" dur="1000"/>
                                        <p:tgtEl>
                                          <p:spTgt spid="2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xEl>
                                              <p:pRg st="2" end="2"/>
                                            </p:txEl>
                                          </p:spTgt>
                                        </p:tgtEl>
                                        <p:attrNameLst>
                                          <p:attrName>style.visibility</p:attrName>
                                        </p:attrNameLst>
                                      </p:cBhvr>
                                      <p:to>
                                        <p:strVal val="visible"/>
                                      </p:to>
                                    </p:set>
                                    <p:animEffect transition="in" filter="fade">
                                      <p:cBhvr>
                                        <p:cTn id="17" dur="1000"/>
                                        <p:tgtEl>
                                          <p:spTgt spid="2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
                                            <p:txEl>
                                              <p:pRg st="3" end="3"/>
                                            </p:txEl>
                                          </p:spTgt>
                                        </p:tgtEl>
                                        <p:attrNameLst>
                                          <p:attrName>style.visibility</p:attrName>
                                        </p:attrNameLst>
                                      </p:cBhvr>
                                      <p:to>
                                        <p:strVal val="visible"/>
                                      </p:to>
                                    </p:set>
                                    <p:animEffect transition="in" filter="fade">
                                      <p:cBhvr>
                                        <p:cTn id="22" dur="1000"/>
                                        <p:tgtEl>
                                          <p:spTgt spid="2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
                                            <p:txEl>
                                              <p:pRg st="4" end="4"/>
                                            </p:txEl>
                                          </p:spTgt>
                                        </p:tgtEl>
                                        <p:attrNameLst>
                                          <p:attrName>style.visibility</p:attrName>
                                        </p:attrNameLst>
                                      </p:cBhvr>
                                      <p:to>
                                        <p:strVal val="visible"/>
                                      </p:to>
                                    </p:set>
                                    <p:animEffect transition="in" filter="fade">
                                      <p:cBhvr>
                                        <p:cTn id="27" dur="1000"/>
                                        <p:tgtEl>
                                          <p:spTgt spid="2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
                                            <p:txEl>
                                              <p:pRg st="5" end="5"/>
                                            </p:txEl>
                                          </p:spTgt>
                                        </p:tgtEl>
                                        <p:attrNameLst>
                                          <p:attrName>style.visibility</p:attrName>
                                        </p:attrNameLst>
                                      </p:cBhvr>
                                      <p:to>
                                        <p:strVal val="visible"/>
                                      </p:to>
                                    </p:set>
                                    <p:animEffect transition="in" filter="fade">
                                      <p:cBhvr>
                                        <p:cTn id="32" dur="1000"/>
                                        <p:tgtEl>
                                          <p:spTgt spid="2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5">
                                            <p:txEl>
                                              <p:pRg st="6" end="6"/>
                                            </p:txEl>
                                          </p:spTgt>
                                        </p:tgtEl>
                                        <p:attrNameLst>
                                          <p:attrName>style.visibility</p:attrName>
                                        </p:attrNameLst>
                                      </p:cBhvr>
                                      <p:to>
                                        <p:strVal val="visible"/>
                                      </p:to>
                                    </p:set>
                                    <p:animEffect transition="in" filter="fade">
                                      <p:cBhvr>
                                        <p:cTn id="37" dur="1000"/>
                                        <p:tgtEl>
                                          <p:spTgt spid="2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Solution: provide task-information</a:t>
            </a:r>
            <a:endParaRPr/>
          </a:p>
        </p:txBody>
      </p:sp>
      <p:sp>
        <p:nvSpPr>
          <p:cNvPr id="232" name="Google Shape;232;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3" name="Google Shape;233;p34"/>
          <p:cNvPicPr preferRelativeResize="0"/>
          <p:nvPr/>
        </p:nvPicPr>
        <p:blipFill>
          <a:blip r:embed="rId3">
            <a:alphaModFix/>
          </a:blip>
          <a:stretch>
            <a:fillRect/>
          </a:stretch>
        </p:blipFill>
        <p:spPr>
          <a:xfrm>
            <a:off x="530575" y="1152475"/>
            <a:ext cx="7622975" cy="3673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232100" y="170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Solution: provide task-information</a:t>
            </a:r>
            <a:endParaRPr/>
          </a:p>
          <a:p>
            <a:pPr marL="0" lvl="0" indent="0" algn="l" rtl="0">
              <a:spcBef>
                <a:spcPts val="0"/>
              </a:spcBef>
              <a:spcAft>
                <a:spcPts val="0"/>
              </a:spcAft>
              <a:buNone/>
            </a:pPr>
            <a:endParaRPr/>
          </a:p>
        </p:txBody>
      </p:sp>
      <p:pic>
        <p:nvPicPr>
          <p:cNvPr id="239" name="Google Shape;239;p35"/>
          <p:cNvPicPr preferRelativeResize="0"/>
          <p:nvPr/>
        </p:nvPicPr>
        <p:blipFill>
          <a:blip r:embed="rId3">
            <a:alphaModFix/>
          </a:blip>
          <a:stretch>
            <a:fillRect/>
          </a:stretch>
        </p:blipFill>
        <p:spPr>
          <a:xfrm>
            <a:off x="0" y="1022175"/>
            <a:ext cx="6614626" cy="3762075"/>
          </a:xfrm>
          <a:prstGeom prst="rect">
            <a:avLst/>
          </a:prstGeom>
          <a:noFill/>
          <a:ln>
            <a:noFill/>
          </a:ln>
        </p:spPr>
      </p:pic>
      <p:pic>
        <p:nvPicPr>
          <p:cNvPr id="240" name="Google Shape;240;p35"/>
          <p:cNvPicPr preferRelativeResize="0"/>
          <p:nvPr/>
        </p:nvPicPr>
        <p:blipFill>
          <a:blip r:embed="rId4">
            <a:alphaModFix/>
          </a:blip>
          <a:stretch>
            <a:fillRect/>
          </a:stretch>
        </p:blipFill>
        <p:spPr>
          <a:xfrm>
            <a:off x="6119550" y="0"/>
            <a:ext cx="3024450" cy="14576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311700" y="102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250" dirty="0">
                <a:solidFill>
                  <a:srgbClr val="3C4043"/>
                </a:solidFill>
              </a:rPr>
              <a:t>Mixture-of-Experts with Expert Choice Routing (NeurIPS-22)</a:t>
            </a:r>
            <a:endParaRPr dirty="0"/>
          </a:p>
        </p:txBody>
      </p:sp>
      <p:sp>
        <p:nvSpPr>
          <p:cNvPr id="246" name="Google Shape;246;p36"/>
          <p:cNvSpPr txBox="1">
            <a:spLocks noGrp="1"/>
          </p:cNvSpPr>
          <p:nvPr>
            <p:ph type="body" idx="1"/>
          </p:nvPr>
        </p:nvSpPr>
        <p:spPr>
          <a:xfrm>
            <a:off x="6018275" y="674875"/>
            <a:ext cx="3063600" cy="4373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300"/>
              <a:t>Previous works apply </a:t>
            </a:r>
            <a:r>
              <a:rPr lang="en" sz="1300" b="1"/>
              <a:t>Token Choice Routing </a:t>
            </a:r>
            <a:endParaRPr sz="1300" b="1"/>
          </a:p>
          <a:p>
            <a:pPr marL="457200" lvl="0" indent="-311150" algn="l" rtl="0">
              <a:spcBef>
                <a:spcPts val="0"/>
              </a:spcBef>
              <a:spcAft>
                <a:spcPts val="0"/>
              </a:spcAft>
              <a:buSzPts val="1300"/>
              <a:buChar char="●"/>
            </a:pPr>
            <a:r>
              <a:rPr lang="en" sz="1300"/>
              <a:t>The routing algorithm picks the top-1/2 experts with highest affinity scores for each token. </a:t>
            </a:r>
            <a:endParaRPr sz="1300"/>
          </a:p>
          <a:p>
            <a:pPr marL="0" lvl="0" indent="0" algn="l" rtl="0">
              <a:spcBef>
                <a:spcPts val="1200"/>
              </a:spcBef>
              <a:spcAft>
                <a:spcPts val="0"/>
              </a:spcAft>
              <a:buNone/>
            </a:pPr>
            <a:r>
              <a:rPr lang="en" sz="1500"/>
              <a:t>Issues</a:t>
            </a:r>
            <a:endParaRPr sz="1500"/>
          </a:p>
          <a:p>
            <a:pPr marL="457200" lvl="0" indent="-311150" algn="l" rtl="0">
              <a:spcBef>
                <a:spcPts val="1200"/>
              </a:spcBef>
              <a:spcAft>
                <a:spcPts val="0"/>
              </a:spcAft>
              <a:buSzPts val="1300"/>
              <a:buChar char="●"/>
            </a:pPr>
            <a:r>
              <a:rPr lang="en" sz="1300">
                <a:solidFill>
                  <a:srgbClr val="5F6368"/>
                </a:solidFill>
                <a:latin typeface="Roboto"/>
                <a:ea typeface="Roboto"/>
                <a:cs typeface="Roboto"/>
                <a:sym typeface="Roboto"/>
              </a:rPr>
              <a:t>Imbalanced load of experts and </a:t>
            </a:r>
            <a:r>
              <a:rPr lang="en" sz="1300" b="1">
                <a:solidFill>
                  <a:srgbClr val="CC0000"/>
                </a:solidFill>
                <a:latin typeface="Roboto"/>
                <a:ea typeface="Roboto"/>
                <a:cs typeface="Roboto"/>
                <a:sym typeface="Roboto"/>
              </a:rPr>
              <a:t>under/over-utilization</a:t>
            </a:r>
            <a:endParaRPr sz="1300" b="1">
              <a:solidFill>
                <a:srgbClr val="CC0000"/>
              </a:solidFill>
              <a:latin typeface="Roboto"/>
              <a:ea typeface="Roboto"/>
              <a:cs typeface="Roboto"/>
              <a:sym typeface="Roboto"/>
            </a:endParaRPr>
          </a:p>
          <a:p>
            <a:pPr marL="457200" lvl="0" indent="-311150" algn="l" rtl="0">
              <a:spcBef>
                <a:spcPts val="0"/>
              </a:spcBef>
              <a:spcAft>
                <a:spcPts val="0"/>
              </a:spcAft>
              <a:buClr>
                <a:srgbClr val="5F6368"/>
              </a:buClr>
              <a:buSzPts val="1300"/>
              <a:buFont typeface="Roboto"/>
              <a:buChar char="●"/>
            </a:pPr>
            <a:r>
              <a:rPr lang="en" sz="1300">
                <a:solidFill>
                  <a:srgbClr val="5F6368"/>
                </a:solidFill>
                <a:latin typeface="Roboto"/>
                <a:ea typeface="Roboto"/>
                <a:cs typeface="Roboto"/>
                <a:sym typeface="Roboto"/>
              </a:rPr>
              <a:t>Allocate a </a:t>
            </a:r>
            <a:r>
              <a:rPr lang="en" sz="1300" b="1">
                <a:solidFill>
                  <a:srgbClr val="CC0000"/>
                </a:solidFill>
                <a:latin typeface="Roboto"/>
                <a:ea typeface="Roboto"/>
                <a:cs typeface="Roboto"/>
                <a:sym typeface="Roboto"/>
              </a:rPr>
              <a:t>fixed</a:t>
            </a:r>
            <a:r>
              <a:rPr lang="en" sz="1300">
                <a:solidFill>
                  <a:srgbClr val="5F6368"/>
                </a:solidFill>
                <a:latin typeface="Roboto"/>
                <a:ea typeface="Roboto"/>
                <a:cs typeface="Roboto"/>
                <a:sym typeface="Roboto"/>
              </a:rPr>
              <a:t> number of experts to each token, </a:t>
            </a:r>
            <a:r>
              <a:rPr lang="en" sz="1300" i="1">
                <a:solidFill>
                  <a:srgbClr val="5F6368"/>
                </a:solidFill>
                <a:latin typeface="Roboto"/>
                <a:ea typeface="Roboto"/>
                <a:cs typeface="Roboto"/>
                <a:sym typeface="Roboto"/>
              </a:rPr>
              <a:t>regardless of the relative </a:t>
            </a:r>
            <a:r>
              <a:rPr lang="en" sz="1300" b="1" i="1">
                <a:solidFill>
                  <a:srgbClr val="5F6368"/>
                </a:solidFill>
                <a:latin typeface="Roboto"/>
                <a:ea typeface="Roboto"/>
                <a:cs typeface="Roboto"/>
                <a:sym typeface="Roboto"/>
              </a:rPr>
              <a:t>importance</a:t>
            </a:r>
            <a:r>
              <a:rPr lang="en" sz="1300" i="1">
                <a:solidFill>
                  <a:srgbClr val="5F6368"/>
                </a:solidFill>
                <a:latin typeface="Roboto"/>
                <a:ea typeface="Roboto"/>
                <a:cs typeface="Roboto"/>
                <a:sym typeface="Roboto"/>
              </a:rPr>
              <a:t> of different tokens</a:t>
            </a:r>
            <a:endParaRPr sz="1300" i="1">
              <a:solidFill>
                <a:srgbClr val="5F6368"/>
              </a:solidFill>
              <a:latin typeface="Roboto"/>
              <a:ea typeface="Roboto"/>
              <a:cs typeface="Roboto"/>
              <a:sym typeface="Roboto"/>
            </a:endParaRPr>
          </a:p>
        </p:txBody>
      </p:sp>
      <p:pic>
        <p:nvPicPr>
          <p:cNvPr id="247" name="Google Shape;247;p36"/>
          <p:cNvPicPr preferRelativeResize="0"/>
          <p:nvPr/>
        </p:nvPicPr>
        <p:blipFill>
          <a:blip r:embed="rId3">
            <a:alphaModFix/>
          </a:blip>
          <a:stretch>
            <a:fillRect/>
          </a:stretch>
        </p:blipFill>
        <p:spPr>
          <a:xfrm>
            <a:off x="-77725" y="722138"/>
            <a:ext cx="6096000" cy="3228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1000"/>
                                        <p:tgtEl>
                                          <p:spTgt spid="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xEl>
                                              <p:pRg st="1" end="1"/>
                                            </p:txEl>
                                          </p:spTgt>
                                        </p:tgtEl>
                                        <p:attrNameLst>
                                          <p:attrName>style.visibility</p:attrName>
                                        </p:attrNameLst>
                                      </p:cBhvr>
                                      <p:to>
                                        <p:strVal val="visible"/>
                                      </p:to>
                                    </p:set>
                                    <p:animEffect transition="in" filter="fade">
                                      <p:cBhvr>
                                        <p:cTn id="12" dur="1000"/>
                                        <p:tgtEl>
                                          <p:spTgt spid="2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xEl>
                                              <p:pRg st="2" end="2"/>
                                            </p:txEl>
                                          </p:spTgt>
                                        </p:tgtEl>
                                        <p:attrNameLst>
                                          <p:attrName>style.visibility</p:attrName>
                                        </p:attrNameLst>
                                      </p:cBhvr>
                                      <p:to>
                                        <p:strVal val="visible"/>
                                      </p:to>
                                    </p:set>
                                    <p:animEffect transition="in" filter="fade">
                                      <p:cBhvr>
                                        <p:cTn id="17" dur="1000"/>
                                        <p:tgtEl>
                                          <p:spTgt spid="2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6">
                                            <p:txEl>
                                              <p:pRg st="3" end="3"/>
                                            </p:txEl>
                                          </p:spTgt>
                                        </p:tgtEl>
                                        <p:attrNameLst>
                                          <p:attrName>style.visibility</p:attrName>
                                        </p:attrNameLst>
                                      </p:cBhvr>
                                      <p:to>
                                        <p:strVal val="visible"/>
                                      </p:to>
                                    </p:set>
                                    <p:animEffect transition="in" filter="fade">
                                      <p:cBhvr>
                                        <p:cTn id="22" dur="1000"/>
                                        <p:tgtEl>
                                          <p:spTgt spid="2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6">
                                            <p:txEl>
                                              <p:pRg st="4" end="4"/>
                                            </p:txEl>
                                          </p:spTgt>
                                        </p:tgtEl>
                                        <p:attrNameLst>
                                          <p:attrName>style.visibility</p:attrName>
                                        </p:attrNameLst>
                                      </p:cBhvr>
                                      <p:to>
                                        <p:strVal val="visible"/>
                                      </p:to>
                                    </p:set>
                                    <p:animEffect transition="in" filter="fade">
                                      <p:cBhvr>
                                        <p:cTn id="27" dur="1000"/>
                                        <p:tgtEl>
                                          <p:spTgt spid="2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267600" y="114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Expert Choice Routing</a:t>
            </a:r>
            <a:endParaRPr/>
          </a:p>
        </p:txBody>
      </p:sp>
      <p:sp>
        <p:nvSpPr>
          <p:cNvPr id="253" name="Google Shape;253;p37"/>
          <p:cNvSpPr txBox="1">
            <a:spLocks noGrp="1"/>
          </p:cNvSpPr>
          <p:nvPr>
            <p:ph type="body" idx="1"/>
          </p:nvPr>
        </p:nvSpPr>
        <p:spPr>
          <a:xfrm>
            <a:off x="4144200" y="793575"/>
            <a:ext cx="4688100" cy="37752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sz="1200"/>
              <a:t>Instead of having tokens select the top-k experts, the </a:t>
            </a:r>
            <a:r>
              <a:rPr lang="en" sz="1200" b="1">
                <a:solidFill>
                  <a:srgbClr val="3C78D8"/>
                </a:solidFill>
              </a:rPr>
              <a:t>experts</a:t>
            </a:r>
            <a:r>
              <a:rPr lang="en" sz="1200"/>
              <a:t> with predetermined buffer capacity </a:t>
            </a:r>
            <a:r>
              <a:rPr lang="en" sz="1200" b="1"/>
              <a:t>are assigned to the top-k tokens</a:t>
            </a:r>
            <a:endParaRPr sz="1200" b="1"/>
          </a:p>
          <a:p>
            <a:pPr marL="457200" lvl="0" indent="-304800" algn="l" rtl="0">
              <a:spcBef>
                <a:spcPts val="0"/>
              </a:spcBef>
              <a:spcAft>
                <a:spcPts val="0"/>
              </a:spcAft>
              <a:buSzPts val="1200"/>
              <a:buChar char="●"/>
            </a:pPr>
            <a:r>
              <a:rPr lang="en" sz="1200">
                <a:solidFill>
                  <a:srgbClr val="5F6368"/>
                </a:solidFill>
                <a:latin typeface="Roboto"/>
                <a:ea typeface="Roboto"/>
                <a:cs typeface="Roboto"/>
                <a:sym typeface="Roboto"/>
              </a:rPr>
              <a:t>Produces a </a:t>
            </a:r>
            <a:r>
              <a:rPr lang="en" sz="1200" b="1">
                <a:solidFill>
                  <a:srgbClr val="FF9900"/>
                </a:solidFill>
                <a:latin typeface="Roboto"/>
                <a:ea typeface="Roboto"/>
                <a:cs typeface="Roboto"/>
                <a:sym typeface="Roboto"/>
              </a:rPr>
              <a:t>token-to-expert score matrix</a:t>
            </a:r>
            <a:r>
              <a:rPr lang="en" sz="1200">
                <a:solidFill>
                  <a:srgbClr val="5F6368"/>
                </a:solidFill>
                <a:latin typeface="Roboto"/>
                <a:ea typeface="Roboto"/>
                <a:cs typeface="Roboto"/>
                <a:sym typeface="Roboto"/>
              </a:rPr>
              <a:t> that is used to make routing decisions. The score matrix indicates the </a:t>
            </a:r>
            <a:r>
              <a:rPr lang="en" sz="1200" b="1">
                <a:solidFill>
                  <a:srgbClr val="5F6368"/>
                </a:solidFill>
                <a:latin typeface="Roboto"/>
                <a:ea typeface="Roboto"/>
                <a:cs typeface="Roboto"/>
                <a:sym typeface="Roboto"/>
              </a:rPr>
              <a:t>likelihood</a:t>
            </a:r>
            <a:r>
              <a:rPr lang="en" sz="1200">
                <a:solidFill>
                  <a:srgbClr val="5F6368"/>
                </a:solidFill>
                <a:latin typeface="Roboto"/>
                <a:ea typeface="Roboto"/>
                <a:cs typeface="Roboto"/>
                <a:sym typeface="Roboto"/>
              </a:rPr>
              <a:t> of a given </a:t>
            </a:r>
            <a:r>
              <a:rPr lang="en" sz="1200" b="1">
                <a:solidFill>
                  <a:srgbClr val="C27BA0"/>
                </a:solidFill>
                <a:latin typeface="Roboto"/>
                <a:ea typeface="Roboto"/>
                <a:cs typeface="Roboto"/>
                <a:sym typeface="Roboto"/>
              </a:rPr>
              <a:t>token</a:t>
            </a:r>
            <a:r>
              <a:rPr lang="en" sz="1200">
                <a:solidFill>
                  <a:srgbClr val="5F6368"/>
                </a:solidFill>
                <a:latin typeface="Roboto"/>
                <a:ea typeface="Roboto"/>
                <a:cs typeface="Roboto"/>
                <a:sym typeface="Roboto"/>
              </a:rPr>
              <a:t> in a batch of input sequences being routed to a given </a:t>
            </a:r>
            <a:r>
              <a:rPr lang="en" sz="1200" b="1">
                <a:solidFill>
                  <a:srgbClr val="4A86E8"/>
                </a:solidFill>
                <a:latin typeface="Roboto"/>
                <a:ea typeface="Roboto"/>
                <a:cs typeface="Roboto"/>
                <a:sym typeface="Roboto"/>
              </a:rPr>
              <a:t>expert</a:t>
            </a:r>
            <a:r>
              <a:rPr lang="en" sz="1200">
                <a:solidFill>
                  <a:srgbClr val="5F6368"/>
                </a:solidFill>
                <a:latin typeface="Roboto"/>
                <a:ea typeface="Roboto"/>
                <a:cs typeface="Roboto"/>
                <a:sym typeface="Roboto"/>
              </a:rPr>
              <a:t>.</a:t>
            </a:r>
            <a:endParaRPr sz="1200">
              <a:solidFill>
                <a:srgbClr val="5F6368"/>
              </a:solidFill>
              <a:latin typeface="Roboto"/>
              <a:ea typeface="Roboto"/>
              <a:cs typeface="Roboto"/>
              <a:sym typeface="Roboto"/>
            </a:endParaRPr>
          </a:p>
          <a:p>
            <a:pPr marL="0" lvl="0" indent="0" algn="l" rtl="0">
              <a:spcBef>
                <a:spcPts val="1200"/>
              </a:spcBef>
              <a:spcAft>
                <a:spcPts val="0"/>
              </a:spcAft>
              <a:buNone/>
            </a:pPr>
            <a:r>
              <a:rPr lang="en" sz="1400">
                <a:solidFill>
                  <a:srgbClr val="5F6368"/>
                </a:solidFill>
                <a:latin typeface="Roboto"/>
                <a:ea typeface="Roboto"/>
                <a:cs typeface="Roboto"/>
                <a:sym typeface="Roboto"/>
              </a:rPr>
              <a:t>Advantages</a:t>
            </a:r>
            <a:endParaRPr sz="1400">
              <a:solidFill>
                <a:srgbClr val="5F6368"/>
              </a:solidFill>
              <a:latin typeface="Roboto"/>
              <a:ea typeface="Roboto"/>
              <a:cs typeface="Roboto"/>
              <a:sym typeface="Roboto"/>
            </a:endParaRPr>
          </a:p>
          <a:p>
            <a:pPr marL="457200" lvl="0" indent="-304800" algn="l" rtl="0">
              <a:spcBef>
                <a:spcPts val="1200"/>
              </a:spcBef>
              <a:spcAft>
                <a:spcPts val="0"/>
              </a:spcAft>
              <a:buClr>
                <a:srgbClr val="5F6368"/>
              </a:buClr>
              <a:buSzPts val="1200"/>
              <a:buFont typeface="Roboto"/>
              <a:buChar char="●"/>
            </a:pPr>
            <a:r>
              <a:rPr lang="en" sz="1200">
                <a:solidFill>
                  <a:srgbClr val="5F6368"/>
                </a:solidFill>
                <a:latin typeface="Roboto"/>
                <a:ea typeface="Roboto"/>
                <a:cs typeface="Roboto"/>
                <a:sym typeface="Roboto"/>
              </a:rPr>
              <a:t>different tokens are received by a </a:t>
            </a:r>
            <a:r>
              <a:rPr lang="en" sz="1200" b="1">
                <a:solidFill>
                  <a:srgbClr val="FF9900"/>
                </a:solidFill>
                <a:latin typeface="Roboto"/>
                <a:ea typeface="Roboto"/>
                <a:cs typeface="Roboto"/>
                <a:sym typeface="Roboto"/>
              </a:rPr>
              <a:t>variable</a:t>
            </a:r>
            <a:r>
              <a:rPr lang="en" sz="1200">
                <a:solidFill>
                  <a:srgbClr val="5F6368"/>
                </a:solidFill>
                <a:latin typeface="Roboto"/>
                <a:ea typeface="Roboto"/>
                <a:cs typeface="Roboto"/>
                <a:sym typeface="Roboto"/>
              </a:rPr>
              <a:t> number of experts, conditioned on token importance or difficulty.</a:t>
            </a:r>
            <a:endParaRPr sz="1200">
              <a:solidFill>
                <a:srgbClr val="5F6368"/>
              </a:solidFill>
              <a:latin typeface="Roboto"/>
              <a:ea typeface="Roboto"/>
              <a:cs typeface="Roboto"/>
              <a:sym typeface="Roboto"/>
            </a:endParaRPr>
          </a:p>
          <a:p>
            <a:pPr marL="457200" lvl="0" indent="-304800" algn="l" rtl="0">
              <a:spcBef>
                <a:spcPts val="0"/>
              </a:spcBef>
              <a:spcAft>
                <a:spcPts val="0"/>
              </a:spcAft>
              <a:buClr>
                <a:srgbClr val="5F6368"/>
              </a:buClr>
              <a:buSzPts val="1200"/>
              <a:buFont typeface="Roboto"/>
              <a:buChar char="●"/>
            </a:pPr>
            <a:r>
              <a:rPr lang="en" sz="1200" b="1">
                <a:solidFill>
                  <a:srgbClr val="FF9900"/>
                </a:solidFill>
                <a:latin typeface="Roboto"/>
                <a:ea typeface="Roboto"/>
                <a:cs typeface="Roboto"/>
                <a:sym typeface="Roboto"/>
              </a:rPr>
              <a:t>even</a:t>
            </a:r>
            <a:r>
              <a:rPr lang="en" sz="1200">
                <a:solidFill>
                  <a:srgbClr val="5F6368"/>
                </a:solidFill>
                <a:latin typeface="Roboto"/>
                <a:ea typeface="Roboto"/>
                <a:cs typeface="Roboto"/>
                <a:sym typeface="Roboto"/>
              </a:rPr>
              <a:t> load balancing</a:t>
            </a:r>
            <a:endParaRPr sz="1200">
              <a:solidFill>
                <a:srgbClr val="5F6368"/>
              </a:solidFill>
              <a:latin typeface="Roboto"/>
              <a:ea typeface="Roboto"/>
              <a:cs typeface="Roboto"/>
              <a:sym typeface="Roboto"/>
            </a:endParaRPr>
          </a:p>
          <a:p>
            <a:pPr marL="457200" lvl="0" indent="-304800" algn="l" rtl="0">
              <a:spcBef>
                <a:spcPts val="0"/>
              </a:spcBef>
              <a:spcAft>
                <a:spcPts val="0"/>
              </a:spcAft>
              <a:buClr>
                <a:srgbClr val="5F6368"/>
              </a:buClr>
              <a:buSzPts val="1200"/>
              <a:buFont typeface="Roboto"/>
              <a:buChar char="●"/>
            </a:pPr>
            <a:r>
              <a:rPr lang="en" sz="1200">
                <a:solidFill>
                  <a:srgbClr val="5F6368"/>
                </a:solidFill>
                <a:latin typeface="Roboto"/>
                <a:ea typeface="Roboto"/>
                <a:cs typeface="Roboto"/>
                <a:sym typeface="Roboto"/>
              </a:rPr>
              <a:t>achieves substantial gains in </a:t>
            </a:r>
            <a:r>
              <a:rPr lang="en" sz="1200" b="1">
                <a:solidFill>
                  <a:srgbClr val="5F6368"/>
                </a:solidFill>
                <a:latin typeface="Roboto"/>
                <a:ea typeface="Roboto"/>
                <a:cs typeface="Roboto"/>
                <a:sym typeface="Roboto"/>
              </a:rPr>
              <a:t>training efficiency</a:t>
            </a:r>
            <a:r>
              <a:rPr lang="en" sz="1200">
                <a:solidFill>
                  <a:srgbClr val="5F6368"/>
                </a:solidFill>
                <a:latin typeface="Roboto"/>
                <a:ea typeface="Roboto"/>
                <a:cs typeface="Roboto"/>
                <a:sym typeface="Roboto"/>
              </a:rPr>
              <a:t> and </a:t>
            </a:r>
            <a:r>
              <a:rPr lang="en" sz="1200" b="1">
                <a:solidFill>
                  <a:srgbClr val="5F6368"/>
                </a:solidFill>
                <a:latin typeface="Roboto"/>
                <a:ea typeface="Roboto"/>
                <a:cs typeface="Roboto"/>
                <a:sym typeface="Roboto"/>
              </a:rPr>
              <a:t>downstream</a:t>
            </a:r>
            <a:r>
              <a:rPr lang="en" sz="1200">
                <a:solidFill>
                  <a:srgbClr val="5F6368"/>
                </a:solidFill>
                <a:latin typeface="Roboto"/>
                <a:ea typeface="Roboto"/>
                <a:cs typeface="Roboto"/>
                <a:sym typeface="Roboto"/>
              </a:rPr>
              <a:t> performance.</a:t>
            </a:r>
            <a:endParaRPr sz="1200">
              <a:solidFill>
                <a:srgbClr val="5F6368"/>
              </a:solidFill>
              <a:latin typeface="Roboto"/>
              <a:ea typeface="Roboto"/>
              <a:cs typeface="Roboto"/>
              <a:sym typeface="Roboto"/>
            </a:endParaRPr>
          </a:p>
        </p:txBody>
      </p:sp>
      <p:pic>
        <p:nvPicPr>
          <p:cNvPr id="254" name="Google Shape;254;p37"/>
          <p:cNvPicPr preferRelativeResize="0"/>
          <p:nvPr/>
        </p:nvPicPr>
        <p:blipFill>
          <a:blip r:embed="rId3">
            <a:alphaModFix/>
          </a:blip>
          <a:stretch>
            <a:fillRect/>
          </a:stretch>
        </p:blipFill>
        <p:spPr>
          <a:xfrm>
            <a:off x="0" y="1341438"/>
            <a:ext cx="4144200" cy="246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animEffect transition="in" filter="fade">
                                      <p:cBhvr>
                                        <p:cTn id="7" dur="1000"/>
                                        <p:tgtEl>
                                          <p:spTgt spid="2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xEl>
                                              <p:pRg st="1" end="1"/>
                                            </p:txEl>
                                          </p:spTgt>
                                        </p:tgtEl>
                                        <p:attrNameLst>
                                          <p:attrName>style.visibility</p:attrName>
                                        </p:attrNameLst>
                                      </p:cBhvr>
                                      <p:to>
                                        <p:strVal val="visible"/>
                                      </p:to>
                                    </p:set>
                                    <p:animEffect transition="in" filter="fade">
                                      <p:cBhvr>
                                        <p:cTn id="12" dur="1000"/>
                                        <p:tgtEl>
                                          <p:spTgt spid="2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3">
                                            <p:txEl>
                                              <p:pRg st="2" end="2"/>
                                            </p:txEl>
                                          </p:spTgt>
                                        </p:tgtEl>
                                        <p:attrNameLst>
                                          <p:attrName>style.visibility</p:attrName>
                                        </p:attrNameLst>
                                      </p:cBhvr>
                                      <p:to>
                                        <p:strVal val="visible"/>
                                      </p:to>
                                    </p:set>
                                    <p:animEffect transition="in" filter="fade">
                                      <p:cBhvr>
                                        <p:cTn id="17" dur="1000"/>
                                        <p:tgtEl>
                                          <p:spTgt spid="2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3">
                                            <p:txEl>
                                              <p:pRg st="3" end="3"/>
                                            </p:txEl>
                                          </p:spTgt>
                                        </p:tgtEl>
                                        <p:attrNameLst>
                                          <p:attrName>style.visibility</p:attrName>
                                        </p:attrNameLst>
                                      </p:cBhvr>
                                      <p:to>
                                        <p:strVal val="visible"/>
                                      </p:to>
                                    </p:set>
                                    <p:animEffect transition="in" filter="fade">
                                      <p:cBhvr>
                                        <p:cTn id="22" dur="1000"/>
                                        <p:tgtEl>
                                          <p:spTgt spid="2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3">
                                            <p:txEl>
                                              <p:pRg st="4" end="4"/>
                                            </p:txEl>
                                          </p:spTgt>
                                        </p:tgtEl>
                                        <p:attrNameLst>
                                          <p:attrName>style.visibility</p:attrName>
                                        </p:attrNameLst>
                                      </p:cBhvr>
                                      <p:to>
                                        <p:strVal val="visible"/>
                                      </p:to>
                                    </p:set>
                                    <p:animEffect transition="in" filter="fade">
                                      <p:cBhvr>
                                        <p:cTn id="27" dur="1000"/>
                                        <p:tgtEl>
                                          <p:spTgt spid="2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3">
                                            <p:txEl>
                                              <p:pRg st="5" end="5"/>
                                            </p:txEl>
                                          </p:spTgt>
                                        </p:tgtEl>
                                        <p:attrNameLst>
                                          <p:attrName>style.visibility</p:attrName>
                                        </p:attrNameLst>
                                      </p:cBhvr>
                                      <p:to>
                                        <p:strVal val="visible"/>
                                      </p:to>
                                    </p:set>
                                    <p:animEffect transition="in" filter="fade">
                                      <p:cBhvr>
                                        <p:cTn id="32" dur="1000"/>
                                        <p:tgtEl>
                                          <p:spTgt spid="2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249625" y="1612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120"/>
              <a:t>Routing function summary</a:t>
            </a:r>
            <a:endParaRPr sz="2120"/>
          </a:p>
        </p:txBody>
      </p:sp>
      <p:sp>
        <p:nvSpPr>
          <p:cNvPr id="260" name="Google Shape;260;p38"/>
          <p:cNvSpPr txBox="1">
            <a:spLocks noGrp="1"/>
          </p:cNvSpPr>
          <p:nvPr>
            <p:ph type="body" idx="1"/>
          </p:nvPr>
        </p:nvSpPr>
        <p:spPr>
          <a:xfrm>
            <a:off x="311700" y="904550"/>
            <a:ext cx="3138000" cy="3981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Each </a:t>
            </a:r>
            <a:r>
              <a:rPr lang="en" b="1"/>
              <a:t>token</a:t>
            </a:r>
            <a:r>
              <a:rPr lang="en"/>
              <a:t> chooses the top-k </a:t>
            </a:r>
            <a:r>
              <a:rPr lang="en" b="1"/>
              <a:t>experts</a:t>
            </a:r>
            <a:r>
              <a:rPr lang="en"/>
              <a:t>.</a:t>
            </a:r>
            <a:endParaRPr/>
          </a:p>
          <a:p>
            <a:pPr marL="457200" lvl="0" indent="-342900" algn="l" rtl="0">
              <a:spcBef>
                <a:spcPts val="0"/>
              </a:spcBef>
              <a:spcAft>
                <a:spcPts val="0"/>
              </a:spcAft>
              <a:buSzPts val="1800"/>
              <a:buChar char="●"/>
            </a:pPr>
            <a:r>
              <a:rPr lang="en"/>
              <a:t>Each </a:t>
            </a:r>
            <a:r>
              <a:rPr lang="en" b="1"/>
              <a:t>expert</a:t>
            </a:r>
            <a:r>
              <a:rPr lang="en"/>
              <a:t> chooses the top-k </a:t>
            </a:r>
            <a:r>
              <a:rPr lang="en" b="1"/>
              <a:t>tokens</a:t>
            </a:r>
            <a:endParaRPr b="1"/>
          </a:p>
          <a:p>
            <a:pPr marL="457200" lvl="0" indent="-342900" algn="l" rtl="0">
              <a:spcBef>
                <a:spcPts val="0"/>
              </a:spcBef>
              <a:spcAft>
                <a:spcPts val="0"/>
              </a:spcAft>
              <a:buSzPts val="1800"/>
              <a:buChar char="●"/>
            </a:pPr>
            <a:r>
              <a:rPr lang="en"/>
              <a:t>Globally determine what tokens should go to each expert. </a:t>
            </a:r>
            <a:endParaRPr/>
          </a:p>
          <a:p>
            <a:pPr marL="457200" lvl="0" indent="-342900" algn="l" rtl="0">
              <a:spcBef>
                <a:spcPts val="0"/>
              </a:spcBef>
              <a:spcAft>
                <a:spcPts val="0"/>
              </a:spcAft>
              <a:buSzPts val="1800"/>
              <a:buChar char="●"/>
            </a:pPr>
            <a:r>
              <a:rPr lang="en"/>
              <a:t>Static routing.</a:t>
            </a:r>
            <a:endParaRPr/>
          </a:p>
        </p:txBody>
      </p:sp>
      <p:pic>
        <p:nvPicPr>
          <p:cNvPr id="261" name="Google Shape;261;p38"/>
          <p:cNvPicPr preferRelativeResize="0"/>
          <p:nvPr/>
        </p:nvPicPr>
        <p:blipFill>
          <a:blip r:embed="rId3">
            <a:alphaModFix/>
          </a:blip>
          <a:stretch>
            <a:fillRect/>
          </a:stretch>
        </p:blipFill>
        <p:spPr>
          <a:xfrm>
            <a:off x="3995400" y="354249"/>
            <a:ext cx="4931450" cy="2217500"/>
          </a:xfrm>
          <a:prstGeom prst="rect">
            <a:avLst/>
          </a:prstGeom>
          <a:noFill/>
          <a:ln>
            <a:noFill/>
          </a:ln>
        </p:spPr>
      </p:pic>
      <p:sp>
        <p:nvSpPr>
          <p:cNvPr id="262" name="Google Shape;262;p38"/>
          <p:cNvSpPr txBox="1"/>
          <p:nvPr/>
        </p:nvSpPr>
        <p:spPr>
          <a:xfrm>
            <a:off x="133025" y="4460650"/>
            <a:ext cx="34674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00">
                <a:solidFill>
                  <a:schemeClr val="dk2"/>
                </a:solidFill>
              </a:rPr>
              <a:t>A review of sparse expert models in deep learning (Google &amp; Open AI)</a:t>
            </a:r>
            <a:endParaRPr sz="500"/>
          </a:p>
        </p:txBody>
      </p:sp>
      <p:pic>
        <p:nvPicPr>
          <p:cNvPr id="263" name="Google Shape;263;p38"/>
          <p:cNvPicPr preferRelativeResize="0"/>
          <p:nvPr/>
        </p:nvPicPr>
        <p:blipFill>
          <a:blip r:embed="rId4">
            <a:alphaModFix/>
          </a:blip>
          <a:stretch>
            <a:fillRect/>
          </a:stretch>
        </p:blipFill>
        <p:spPr>
          <a:xfrm>
            <a:off x="6823824" y="3015150"/>
            <a:ext cx="1946399" cy="17326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0">
                                            <p:txEl>
                                              <p:pRg st="0" end="0"/>
                                            </p:txEl>
                                          </p:spTgt>
                                        </p:tgtEl>
                                        <p:attrNameLst>
                                          <p:attrName>style.visibility</p:attrName>
                                        </p:attrNameLst>
                                      </p:cBhvr>
                                      <p:to>
                                        <p:strVal val="visible"/>
                                      </p:to>
                                    </p:set>
                                    <p:animEffect transition="in" filter="fade">
                                      <p:cBhvr>
                                        <p:cTn id="12" dur="1000"/>
                                        <p:tgtEl>
                                          <p:spTgt spid="26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0">
                                            <p:txEl>
                                              <p:pRg st="1" end="1"/>
                                            </p:txEl>
                                          </p:spTgt>
                                        </p:tgtEl>
                                        <p:attrNameLst>
                                          <p:attrName>style.visibility</p:attrName>
                                        </p:attrNameLst>
                                      </p:cBhvr>
                                      <p:to>
                                        <p:strVal val="visible"/>
                                      </p:to>
                                    </p:set>
                                    <p:animEffect transition="in" filter="fade">
                                      <p:cBhvr>
                                        <p:cTn id="17" dur="1000"/>
                                        <p:tgtEl>
                                          <p:spTgt spid="26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xEl>
                                              <p:pRg st="2" end="2"/>
                                            </p:txEl>
                                          </p:spTgt>
                                        </p:tgtEl>
                                        <p:attrNameLst>
                                          <p:attrName>style.visibility</p:attrName>
                                        </p:attrNameLst>
                                      </p:cBhvr>
                                      <p:to>
                                        <p:strVal val="visible"/>
                                      </p:to>
                                    </p:set>
                                    <p:animEffect transition="in" filter="fade">
                                      <p:cBhvr>
                                        <p:cTn id="22" dur="1000"/>
                                        <p:tgtEl>
                                          <p:spTgt spid="26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0">
                                            <p:txEl>
                                              <p:pRg st="3" end="3"/>
                                            </p:txEl>
                                          </p:spTgt>
                                        </p:tgtEl>
                                        <p:attrNameLst>
                                          <p:attrName>style.visibility</p:attrName>
                                        </p:attrNameLst>
                                      </p:cBhvr>
                                      <p:to>
                                        <p:strVal val="visible"/>
                                      </p:to>
                                    </p:set>
                                    <p:animEffect transition="in" filter="fade">
                                      <p:cBhvr>
                                        <p:cTn id="27" dur="1000"/>
                                        <p:tgtEl>
                                          <p:spTgt spid="2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214150" y="205575"/>
            <a:ext cx="316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6698"/>
              <a:buFont typeface="Arial"/>
              <a:buNone/>
            </a:pPr>
            <a:r>
              <a:rPr lang="en" sz="2120"/>
              <a:t>Routing function summary</a:t>
            </a:r>
            <a:endParaRPr sz="2120"/>
          </a:p>
          <a:p>
            <a:pPr marL="0" lvl="0" indent="0" algn="l" rtl="0">
              <a:spcBef>
                <a:spcPts val="0"/>
              </a:spcBef>
              <a:spcAft>
                <a:spcPts val="0"/>
              </a:spcAft>
              <a:buNone/>
            </a:pPr>
            <a:endParaRPr/>
          </a:p>
        </p:txBody>
      </p:sp>
      <p:pic>
        <p:nvPicPr>
          <p:cNvPr id="269" name="Google Shape;269;p39"/>
          <p:cNvPicPr preferRelativeResize="0"/>
          <p:nvPr/>
        </p:nvPicPr>
        <p:blipFill>
          <a:blip r:embed="rId3">
            <a:alphaModFix/>
          </a:blip>
          <a:stretch>
            <a:fillRect/>
          </a:stretch>
        </p:blipFill>
        <p:spPr>
          <a:xfrm>
            <a:off x="3517659" y="0"/>
            <a:ext cx="5626330" cy="5143498"/>
          </a:xfrm>
          <a:prstGeom prst="rect">
            <a:avLst/>
          </a:prstGeom>
          <a:noFill/>
          <a:ln>
            <a:noFill/>
          </a:ln>
        </p:spPr>
      </p:pic>
      <p:sp>
        <p:nvSpPr>
          <p:cNvPr id="270" name="Google Shape;270;p39"/>
          <p:cNvSpPr txBox="1"/>
          <p:nvPr/>
        </p:nvSpPr>
        <p:spPr>
          <a:xfrm>
            <a:off x="133025" y="4460650"/>
            <a:ext cx="23679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00">
                <a:solidFill>
                  <a:schemeClr val="dk2"/>
                </a:solidFill>
              </a:rPr>
              <a:t>A review of sparse expert models in deep learning (Google &amp; Open AI)</a:t>
            </a:r>
            <a:endParaRPr sz="5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263275" y="96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Multimodal Contrastive Learning with </a:t>
            </a:r>
            <a:r>
              <a:rPr lang="en" dirty="0" err="1"/>
              <a:t>LIMoE</a:t>
            </a:r>
            <a:r>
              <a:rPr lang="en" dirty="0"/>
              <a:t>: the Language Image Mixture of Experts (NeurIPS-22)</a:t>
            </a:r>
            <a:endParaRPr dirty="0"/>
          </a:p>
        </p:txBody>
      </p:sp>
      <p:sp>
        <p:nvSpPr>
          <p:cNvPr id="276" name="Google Shape;276;p40"/>
          <p:cNvSpPr txBox="1">
            <a:spLocks noGrp="1"/>
          </p:cNvSpPr>
          <p:nvPr>
            <p:ph type="body" idx="1"/>
          </p:nvPr>
        </p:nvSpPr>
        <p:spPr>
          <a:xfrm>
            <a:off x="0" y="3709900"/>
            <a:ext cx="9144000" cy="1433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50">
                <a:solidFill>
                  <a:srgbClr val="5F6368"/>
                </a:solidFill>
                <a:latin typeface="Roboto"/>
                <a:ea typeface="Roboto"/>
                <a:cs typeface="Roboto"/>
                <a:sym typeface="Roboto"/>
              </a:rPr>
              <a:t>The LIMoE architecture contains many </a:t>
            </a:r>
            <a:r>
              <a:rPr lang="en" sz="1850" b="1">
                <a:solidFill>
                  <a:srgbClr val="999999"/>
                </a:solidFill>
                <a:latin typeface="Roboto"/>
                <a:ea typeface="Roboto"/>
                <a:cs typeface="Roboto"/>
                <a:sym typeface="Roboto"/>
              </a:rPr>
              <a:t>experts</a:t>
            </a:r>
            <a:r>
              <a:rPr lang="en" sz="1850">
                <a:solidFill>
                  <a:srgbClr val="5F6368"/>
                </a:solidFill>
                <a:latin typeface="Roboto"/>
                <a:ea typeface="Roboto"/>
                <a:cs typeface="Roboto"/>
                <a:sym typeface="Roboto"/>
              </a:rPr>
              <a:t> and </a:t>
            </a:r>
            <a:r>
              <a:rPr lang="en" sz="1850" b="1">
                <a:solidFill>
                  <a:srgbClr val="999999"/>
                </a:solidFill>
                <a:latin typeface="Roboto"/>
                <a:ea typeface="Roboto"/>
                <a:cs typeface="Roboto"/>
                <a:sym typeface="Roboto"/>
              </a:rPr>
              <a:t>routers</a:t>
            </a:r>
            <a:r>
              <a:rPr lang="en" sz="1850">
                <a:solidFill>
                  <a:srgbClr val="5F6368"/>
                </a:solidFill>
                <a:latin typeface="Roboto"/>
                <a:ea typeface="Roboto"/>
                <a:cs typeface="Roboto"/>
                <a:sym typeface="Roboto"/>
              </a:rPr>
              <a:t> decide which tokens go to which experts. After being processed by </a:t>
            </a:r>
            <a:r>
              <a:rPr lang="en" sz="1850" b="1">
                <a:solidFill>
                  <a:srgbClr val="999999"/>
                </a:solidFill>
                <a:latin typeface="Roboto"/>
                <a:ea typeface="Roboto"/>
                <a:cs typeface="Roboto"/>
                <a:sym typeface="Roboto"/>
              </a:rPr>
              <a:t>expert layers</a:t>
            </a:r>
            <a:r>
              <a:rPr lang="en" sz="1850">
                <a:solidFill>
                  <a:srgbClr val="5F6368"/>
                </a:solidFill>
                <a:latin typeface="Roboto"/>
                <a:ea typeface="Roboto"/>
                <a:cs typeface="Roboto"/>
                <a:sym typeface="Roboto"/>
              </a:rPr>
              <a:t> and </a:t>
            </a:r>
            <a:r>
              <a:rPr lang="en" sz="1850" b="1">
                <a:solidFill>
                  <a:srgbClr val="BF9000"/>
                </a:solidFill>
                <a:latin typeface="Roboto"/>
                <a:ea typeface="Roboto"/>
                <a:cs typeface="Roboto"/>
                <a:sym typeface="Roboto"/>
              </a:rPr>
              <a:t>shared dense layers</a:t>
            </a:r>
            <a:r>
              <a:rPr lang="en" sz="1850">
                <a:solidFill>
                  <a:srgbClr val="5F6368"/>
                </a:solidFill>
                <a:latin typeface="Roboto"/>
                <a:ea typeface="Roboto"/>
                <a:cs typeface="Roboto"/>
                <a:sym typeface="Roboto"/>
              </a:rPr>
              <a:t>, a final output layer computes a </a:t>
            </a:r>
            <a:r>
              <a:rPr lang="en" sz="1850" b="1">
                <a:solidFill>
                  <a:srgbClr val="660000"/>
                </a:solidFill>
                <a:latin typeface="Roboto"/>
                <a:ea typeface="Roboto"/>
                <a:cs typeface="Roboto"/>
                <a:sym typeface="Roboto"/>
              </a:rPr>
              <a:t>single</a:t>
            </a:r>
            <a:r>
              <a:rPr lang="en" sz="1850">
                <a:solidFill>
                  <a:srgbClr val="5F6368"/>
                </a:solidFill>
                <a:latin typeface="Roboto"/>
                <a:ea typeface="Roboto"/>
                <a:cs typeface="Roboto"/>
                <a:sym typeface="Roboto"/>
              </a:rPr>
              <a:t> vector representation for either an image or a text.</a:t>
            </a:r>
            <a:endParaRPr sz="2600"/>
          </a:p>
        </p:txBody>
      </p:sp>
      <p:pic>
        <p:nvPicPr>
          <p:cNvPr id="277" name="Google Shape;277;p40"/>
          <p:cNvPicPr preferRelativeResize="0"/>
          <p:nvPr/>
        </p:nvPicPr>
        <p:blipFill>
          <a:blip r:embed="rId3">
            <a:alphaModFix/>
          </a:blip>
          <a:stretch>
            <a:fillRect/>
          </a:stretch>
        </p:blipFill>
        <p:spPr>
          <a:xfrm>
            <a:off x="358400" y="1132199"/>
            <a:ext cx="8233476" cy="2670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a:off x="224525" y="125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Architecture LiMoE (one tower) Vs CLIP (two tower)</a:t>
            </a:r>
            <a:endParaRPr/>
          </a:p>
        </p:txBody>
      </p:sp>
      <p:pic>
        <p:nvPicPr>
          <p:cNvPr id="283" name="Google Shape;283;p41"/>
          <p:cNvPicPr preferRelativeResize="0"/>
          <p:nvPr/>
        </p:nvPicPr>
        <p:blipFill>
          <a:blip r:embed="rId3">
            <a:alphaModFix/>
          </a:blip>
          <a:stretch>
            <a:fillRect/>
          </a:stretch>
        </p:blipFill>
        <p:spPr>
          <a:xfrm>
            <a:off x="736900" y="698075"/>
            <a:ext cx="3077074" cy="4234627"/>
          </a:xfrm>
          <a:prstGeom prst="rect">
            <a:avLst/>
          </a:prstGeom>
          <a:noFill/>
          <a:ln>
            <a:noFill/>
          </a:ln>
        </p:spPr>
      </p:pic>
      <p:pic>
        <p:nvPicPr>
          <p:cNvPr id="284" name="Google Shape;284;p41"/>
          <p:cNvPicPr preferRelativeResize="0"/>
          <p:nvPr/>
        </p:nvPicPr>
        <p:blipFill>
          <a:blip r:embed="rId4">
            <a:alphaModFix/>
          </a:blip>
          <a:stretch>
            <a:fillRect/>
          </a:stretch>
        </p:blipFill>
        <p:spPr>
          <a:xfrm>
            <a:off x="3758300" y="947199"/>
            <a:ext cx="5124152" cy="1106350"/>
          </a:xfrm>
          <a:prstGeom prst="rect">
            <a:avLst/>
          </a:prstGeom>
          <a:noFill/>
          <a:ln>
            <a:noFill/>
          </a:ln>
        </p:spPr>
      </p:pic>
      <p:pic>
        <p:nvPicPr>
          <p:cNvPr id="285" name="Google Shape;285;p41"/>
          <p:cNvPicPr preferRelativeResize="0"/>
          <p:nvPr/>
        </p:nvPicPr>
        <p:blipFill>
          <a:blip r:embed="rId5">
            <a:alphaModFix/>
          </a:blip>
          <a:stretch>
            <a:fillRect/>
          </a:stretch>
        </p:blipFill>
        <p:spPr>
          <a:xfrm>
            <a:off x="4679775" y="3163750"/>
            <a:ext cx="2282950" cy="304000"/>
          </a:xfrm>
          <a:prstGeom prst="rect">
            <a:avLst/>
          </a:prstGeom>
          <a:noFill/>
          <a:ln>
            <a:noFill/>
          </a:ln>
        </p:spPr>
      </p:pic>
      <p:cxnSp>
        <p:nvCxnSpPr>
          <p:cNvPr id="286" name="Google Shape;286;p41"/>
          <p:cNvCxnSpPr>
            <a:stCxn id="285" idx="1"/>
          </p:cNvCxnSpPr>
          <p:nvPr/>
        </p:nvCxnSpPr>
        <p:spPr>
          <a:xfrm rot="10800000">
            <a:off x="2237475" y="1530450"/>
            <a:ext cx="2442300" cy="1785300"/>
          </a:xfrm>
          <a:prstGeom prst="straightConnector1">
            <a:avLst/>
          </a:prstGeom>
          <a:noFill/>
          <a:ln w="28575" cap="flat" cmpd="sng">
            <a:solidFill>
              <a:srgbClr val="CC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par>
                                <p:cTn id="8" presetID="10" presetClass="entr" presetSubtype="0" fill="hold"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fade">
                                      <p:cBhvr>
                                        <p:cTn id="10" dur="1000"/>
                                        <p:tgtEl>
                                          <p:spTgt spid="2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187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820" dirty="0"/>
              <a:t>Outrageously large neural networks: The sparsely-gated mixture-of-experts layer (ICLR- 2017) </a:t>
            </a:r>
            <a:endParaRPr sz="1820" dirty="0"/>
          </a:p>
        </p:txBody>
      </p:sp>
      <p:sp>
        <p:nvSpPr>
          <p:cNvPr id="68" name="Google Shape;68;p15"/>
          <p:cNvSpPr txBox="1">
            <a:spLocks noGrp="1"/>
          </p:cNvSpPr>
          <p:nvPr>
            <p:ph type="body" idx="1"/>
          </p:nvPr>
        </p:nvSpPr>
        <p:spPr>
          <a:xfrm>
            <a:off x="240750" y="1374400"/>
            <a:ext cx="4485900" cy="117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How can we increase model capacity without a proportional increase in computation?</a:t>
            </a:r>
            <a:endParaRPr/>
          </a:p>
        </p:txBody>
      </p:sp>
      <p:pic>
        <p:nvPicPr>
          <p:cNvPr id="69" name="Google Shape;69;p15"/>
          <p:cNvPicPr preferRelativeResize="0"/>
          <p:nvPr/>
        </p:nvPicPr>
        <p:blipFill>
          <a:blip r:embed="rId3">
            <a:alphaModFix/>
          </a:blip>
          <a:stretch>
            <a:fillRect/>
          </a:stretch>
        </p:blipFill>
        <p:spPr>
          <a:xfrm>
            <a:off x="4886325" y="966625"/>
            <a:ext cx="4032250" cy="1986150"/>
          </a:xfrm>
          <a:prstGeom prst="rect">
            <a:avLst/>
          </a:prstGeom>
          <a:noFill/>
          <a:ln>
            <a:noFill/>
          </a:ln>
        </p:spPr>
      </p:pic>
      <p:sp>
        <p:nvSpPr>
          <p:cNvPr id="70" name="Google Shape;70;p15"/>
          <p:cNvSpPr txBox="1"/>
          <p:nvPr/>
        </p:nvSpPr>
        <p:spPr>
          <a:xfrm>
            <a:off x="311700" y="3303263"/>
            <a:ext cx="75543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2"/>
                </a:solidFill>
              </a:rPr>
              <a:t>Solution: Rather than activating the </a:t>
            </a:r>
            <a:r>
              <a:rPr lang="en" sz="1800">
                <a:solidFill>
                  <a:srgbClr val="E06666"/>
                </a:solidFill>
              </a:rPr>
              <a:t>whole</a:t>
            </a:r>
            <a:r>
              <a:rPr lang="en" sz="1800">
                <a:solidFill>
                  <a:schemeClr val="dk2"/>
                </a:solidFill>
              </a:rPr>
              <a:t> network for </a:t>
            </a:r>
            <a:r>
              <a:rPr lang="en" sz="1800">
                <a:solidFill>
                  <a:srgbClr val="E06666"/>
                </a:solidFill>
              </a:rPr>
              <a:t>every</a:t>
            </a:r>
            <a:r>
              <a:rPr lang="en" sz="1800">
                <a:solidFill>
                  <a:schemeClr val="dk2"/>
                </a:solidFill>
              </a:rPr>
              <a:t> single input, </a:t>
            </a:r>
            <a:r>
              <a:rPr lang="en" sz="1800">
                <a:solidFill>
                  <a:srgbClr val="6AA84F"/>
                </a:solidFill>
              </a:rPr>
              <a:t>different</a:t>
            </a:r>
            <a:r>
              <a:rPr lang="en" sz="1800">
                <a:solidFill>
                  <a:schemeClr val="dk2"/>
                </a:solidFill>
              </a:rPr>
              <a:t> parts of the model are activated for </a:t>
            </a:r>
            <a:r>
              <a:rPr lang="en" sz="1800">
                <a:solidFill>
                  <a:srgbClr val="6AA84F"/>
                </a:solidFill>
              </a:rPr>
              <a:t>different</a:t>
            </a:r>
            <a:r>
              <a:rPr lang="en" sz="1800">
                <a:solidFill>
                  <a:schemeClr val="dk2"/>
                </a:solidFill>
              </a:rPr>
              <a:t> inputs. </a:t>
            </a:r>
            <a:endParaRPr sz="1800">
              <a:solidFill>
                <a:schemeClr val="dk2"/>
              </a:solidFill>
            </a:endParaRPr>
          </a:p>
        </p:txBody>
      </p:sp>
      <p:sp>
        <p:nvSpPr>
          <p:cNvPr id="71" name="Google Shape;71;p15"/>
          <p:cNvSpPr txBox="1"/>
          <p:nvPr/>
        </p:nvSpPr>
        <p:spPr>
          <a:xfrm>
            <a:off x="240750" y="4434050"/>
            <a:ext cx="6535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2"/>
                </a:solidFill>
              </a:rPr>
              <a:t>Language model with 137 billion parameters in 2017</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10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1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350450" y="154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Technical challenges</a:t>
            </a:r>
            <a:endParaRPr/>
          </a:p>
        </p:txBody>
      </p:sp>
      <p:sp>
        <p:nvSpPr>
          <p:cNvPr id="292" name="Google Shape;292;p42"/>
          <p:cNvSpPr txBox="1">
            <a:spLocks noGrp="1"/>
          </p:cNvSpPr>
          <p:nvPr>
            <p:ph type="body" idx="1"/>
          </p:nvPr>
        </p:nvSpPr>
        <p:spPr>
          <a:xfrm>
            <a:off x="311700" y="774925"/>
            <a:ext cx="8520600" cy="3794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If capacity is exceeded, some tokens are “</a:t>
            </a:r>
            <a:r>
              <a:rPr lang="en" b="1"/>
              <a:t>dropped</a:t>
            </a:r>
            <a:r>
              <a:rPr lang="en"/>
              <a:t>”; they are not processed by the expert, and the expert output is all </a:t>
            </a:r>
            <a:r>
              <a:rPr lang="en" b="1">
                <a:solidFill>
                  <a:srgbClr val="FF0000"/>
                </a:solidFill>
              </a:rPr>
              <a:t>zeros</a:t>
            </a:r>
            <a:r>
              <a:rPr lang="en"/>
              <a:t> for those tokens.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The rate at which tokens are successfully processed (that is, not dropped) is referred to as the “</a:t>
            </a:r>
            <a:r>
              <a:rPr lang="en" b="1">
                <a:solidFill>
                  <a:srgbClr val="FF00FF"/>
                </a:solidFill>
              </a:rPr>
              <a:t>success rate</a:t>
            </a:r>
            <a:r>
              <a:rPr lang="en"/>
              <a:t>”.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It is an important indicator of healthy and </a:t>
            </a:r>
            <a:r>
              <a:rPr lang="en" b="1"/>
              <a:t>balanced</a:t>
            </a:r>
            <a:r>
              <a:rPr lang="en"/>
              <a:t> routing and often indicative of t</a:t>
            </a:r>
            <a:r>
              <a:rPr lang="en" b="1"/>
              <a:t>raining stability</a:t>
            </a:r>
            <a:r>
              <a:rPr lang="en"/>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xEl>
                                              <p:pRg st="0" end="0"/>
                                            </p:txEl>
                                          </p:spTgt>
                                        </p:tgtEl>
                                        <p:attrNameLst>
                                          <p:attrName>style.visibility</p:attrName>
                                        </p:attrNameLst>
                                      </p:cBhvr>
                                      <p:to>
                                        <p:strVal val="visible"/>
                                      </p:to>
                                    </p:set>
                                    <p:animEffect transition="in" filter="fade">
                                      <p:cBhvr>
                                        <p:cTn id="7" dur="1000"/>
                                        <p:tgtEl>
                                          <p:spTgt spid="2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
                                            <p:txEl>
                                              <p:pRg st="1" end="1"/>
                                            </p:txEl>
                                          </p:spTgt>
                                        </p:tgtEl>
                                        <p:attrNameLst>
                                          <p:attrName>style.visibility</p:attrName>
                                        </p:attrNameLst>
                                      </p:cBhvr>
                                      <p:to>
                                        <p:strVal val="visible"/>
                                      </p:to>
                                    </p:set>
                                    <p:animEffect transition="in" filter="fade">
                                      <p:cBhvr>
                                        <p:cTn id="12" dur="1000"/>
                                        <p:tgtEl>
                                          <p:spTgt spid="2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2">
                                            <p:txEl>
                                              <p:pRg st="2" end="2"/>
                                            </p:txEl>
                                          </p:spTgt>
                                        </p:tgtEl>
                                        <p:attrNameLst>
                                          <p:attrName>style.visibility</p:attrName>
                                        </p:attrNameLst>
                                      </p:cBhvr>
                                      <p:to>
                                        <p:strVal val="visible"/>
                                      </p:to>
                                    </p:set>
                                    <p:animEffect transition="in" filter="fade">
                                      <p:cBhvr>
                                        <p:cTn id="17" dur="1000"/>
                                        <p:tgtEl>
                                          <p:spTgt spid="2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
                                            <p:txEl>
                                              <p:pRg st="3" end="3"/>
                                            </p:txEl>
                                          </p:spTgt>
                                        </p:tgtEl>
                                        <p:attrNameLst>
                                          <p:attrName>style.visibility</p:attrName>
                                        </p:attrNameLst>
                                      </p:cBhvr>
                                      <p:to>
                                        <p:strVal val="visible"/>
                                      </p:to>
                                    </p:set>
                                    <p:animEffect transition="in" filter="fade">
                                      <p:cBhvr>
                                        <p:cTn id="22" dur="1000"/>
                                        <p:tgtEl>
                                          <p:spTgt spid="2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2">
                                            <p:txEl>
                                              <p:pRg st="4" end="4"/>
                                            </p:txEl>
                                          </p:spTgt>
                                        </p:tgtEl>
                                        <p:attrNameLst>
                                          <p:attrName>style.visibility</p:attrName>
                                        </p:attrNameLst>
                                      </p:cBhvr>
                                      <p:to>
                                        <p:strVal val="visible"/>
                                      </p:to>
                                    </p:set>
                                    <p:animEffect transition="in" filter="fade">
                                      <p:cBhvr>
                                        <p:cTn id="27" dur="1000"/>
                                        <p:tgtEl>
                                          <p:spTgt spid="2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3"/>
          <p:cNvSpPr txBox="1">
            <a:spLocks noGrp="1"/>
          </p:cNvSpPr>
          <p:nvPr>
            <p:ph type="title"/>
          </p:nvPr>
        </p:nvSpPr>
        <p:spPr>
          <a:xfrm>
            <a:off x="311700" y="154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Technical challenges</a:t>
            </a:r>
            <a:endParaRPr/>
          </a:p>
          <a:p>
            <a:pPr marL="0" lvl="0" indent="0" algn="l" rtl="0">
              <a:spcBef>
                <a:spcPts val="0"/>
              </a:spcBef>
              <a:spcAft>
                <a:spcPts val="0"/>
              </a:spcAft>
              <a:buNone/>
            </a:pPr>
            <a:endParaRPr/>
          </a:p>
        </p:txBody>
      </p:sp>
      <p:sp>
        <p:nvSpPr>
          <p:cNvPr id="298" name="Google Shape;298;p43"/>
          <p:cNvSpPr txBox="1">
            <a:spLocks noGrp="1"/>
          </p:cNvSpPr>
          <p:nvPr>
            <p:ph type="body" idx="1"/>
          </p:nvPr>
        </p:nvSpPr>
        <p:spPr>
          <a:xfrm>
            <a:off x="249600" y="771525"/>
            <a:ext cx="8520600" cy="4301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Without intervention, Top-K MoEs tend to “collapse”, thus using only one expert. This causes most tokens to be dropped and leads to poor performance</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In multimodal settings, new challenges arise</a:t>
            </a:r>
            <a:endParaRPr/>
          </a:p>
          <a:p>
            <a:pPr marL="914400" lvl="1" indent="-317500" algn="l" rtl="0">
              <a:spcBef>
                <a:spcPts val="0"/>
              </a:spcBef>
              <a:spcAft>
                <a:spcPts val="0"/>
              </a:spcAft>
              <a:buSzPts val="1400"/>
              <a:buChar char="○"/>
            </a:pPr>
            <a:r>
              <a:rPr lang="en"/>
              <a:t>modality misbalance, 3 − 17× more image tokens than text tokens</a:t>
            </a:r>
            <a:endParaRPr/>
          </a:p>
          <a:p>
            <a:pPr marL="914400" lvl="1" indent="-317500" algn="l" rtl="0">
              <a:spcBef>
                <a:spcPts val="0"/>
              </a:spcBef>
              <a:spcAft>
                <a:spcPts val="0"/>
              </a:spcAft>
              <a:buSzPts val="1400"/>
              <a:buChar char="○"/>
            </a:pPr>
            <a:r>
              <a:rPr lang="en" b="1"/>
              <a:t>all</a:t>
            </a:r>
            <a:r>
              <a:rPr lang="en"/>
              <a:t> of the tokens from the </a:t>
            </a:r>
            <a:r>
              <a:rPr lang="en" b="1"/>
              <a:t>minority</a:t>
            </a:r>
            <a:r>
              <a:rPr lang="en"/>
              <a:t> modality get assigned to a </a:t>
            </a:r>
            <a:r>
              <a:rPr lang="en" b="1"/>
              <a:t>single</a:t>
            </a:r>
            <a:r>
              <a:rPr lang="en"/>
              <a:t> expert, which runs out of capacity</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Solutions: </a:t>
            </a:r>
            <a:endParaRPr/>
          </a:p>
          <a:p>
            <a:pPr marL="914400" lvl="1" indent="-317500" algn="l" rtl="0">
              <a:spcBef>
                <a:spcPts val="0"/>
              </a:spcBef>
              <a:spcAft>
                <a:spcPts val="0"/>
              </a:spcAft>
              <a:buSzPts val="1400"/>
              <a:buChar char="○"/>
            </a:pPr>
            <a:r>
              <a:rPr lang="en"/>
              <a:t>Design new auxiliary losses (local entropy loss &amp; global entropy loss)</a:t>
            </a:r>
            <a:endParaRPr/>
          </a:p>
          <a:p>
            <a:pPr marL="914400" lvl="1" indent="-317500" algn="l" rtl="0">
              <a:spcBef>
                <a:spcPts val="0"/>
              </a:spcBef>
              <a:spcAft>
                <a:spcPts val="0"/>
              </a:spcAft>
              <a:buSzPts val="1400"/>
              <a:buChar char="○"/>
            </a:pPr>
            <a:r>
              <a:rPr lang="en"/>
              <a:t>Priority routing (V-MoE)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xEl>
                                              <p:pRg st="0" end="0"/>
                                            </p:txEl>
                                          </p:spTgt>
                                        </p:tgtEl>
                                        <p:attrNameLst>
                                          <p:attrName>style.visibility</p:attrName>
                                        </p:attrNameLst>
                                      </p:cBhvr>
                                      <p:to>
                                        <p:strVal val="visible"/>
                                      </p:to>
                                    </p:set>
                                    <p:animEffect transition="in" filter="fade">
                                      <p:cBhvr>
                                        <p:cTn id="7" dur="1"/>
                                        <p:tgtEl>
                                          <p:spTgt spid="2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xEl>
                                              <p:pRg st="1" end="1"/>
                                            </p:txEl>
                                          </p:spTgt>
                                        </p:tgtEl>
                                        <p:attrNameLst>
                                          <p:attrName>style.visibility</p:attrName>
                                        </p:attrNameLst>
                                      </p:cBhvr>
                                      <p:to>
                                        <p:strVal val="visible"/>
                                      </p:to>
                                    </p:set>
                                    <p:animEffect transition="in" filter="fade">
                                      <p:cBhvr>
                                        <p:cTn id="12" dur="1"/>
                                        <p:tgtEl>
                                          <p:spTgt spid="2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8">
                                            <p:txEl>
                                              <p:pRg st="2" end="2"/>
                                            </p:txEl>
                                          </p:spTgt>
                                        </p:tgtEl>
                                        <p:attrNameLst>
                                          <p:attrName>style.visibility</p:attrName>
                                        </p:attrNameLst>
                                      </p:cBhvr>
                                      <p:to>
                                        <p:strVal val="visible"/>
                                      </p:to>
                                    </p:set>
                                    <p:animEffect transition="in" filter="fade">
                                      <p:cBhvr>
                                        <p:cTn id="17" dur="1"/>
                                        <p:tgtEl>
                                          <p:spTgt spid="2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8">
                                            <p:txEl>
                                              <p:pRg st="3" end="3"/>
                                            </p:txEl>
                                          </p:spTgt>
                                        </p:tgtEl>
                                        <p:attrNameLst>
                                          <p:attrName>style.visibility</p:attrName>
                                        </p:attrNameLst>
                                      </p:cBhvr>
                                      <p:to>
                                        <p:strVal val="visible"/>
                                      </p:to>
                                    </p:set>
                                    <p:animEffect transition="in" filter="fade">
                                      <p:cBhvr>
                                        <p:cTn id="22" dur="1"/>
                                        <p:tgtEl>
                                          <p:spTgt spid="2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
                                            <p:txEl>
                                              <p:pRg st="4" end="4"/>
                                            </p:txEl>
                                          </p:spTgt>
                                        </p:tgtEl>
                                        <p:attrNameLst>
                                          <p:attrName>style.visibility</p:attrName>
                                        </p:attrNameLst>
                                      </p:cBhvr>
                                      <p:to>
                                        <p:strVal val="visible"/>
                                      </p:to>
                                    </p:set>
                                    <p:animEffect transition="in" filter="fade">
                                      <p:cBhvr>
                                        <p:cTn id="27" dur="1"/>
                                        <p:tgtEl>
                                          <p:spTgt spid="2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8">
                                            <p:txEl>
                                              <p:pRg st="5" end="5"/>
                                            </p:txEl>
                                          </p:spTgt>
                                        </p:tgtEl>
                                        <p:attrNameLst>
                                          <p:attrName>style.visibility</p:attrName>
                                        </p:attrNameLst>
                                      </p:cBhvr>
                                      <p:to>
                                        <p:strVal val="visible"/>
                                      </p:to>
                                    </p:set>
                                    <p:animEffect transition="in" filter="fade">
                                      <p:cBhvr>
                                        <p:cTn id="32" dur="1"/>
                                        <p:tgtEl>
                                          <p:spTgt spid="29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8">
                                            <p:txEl>
                                              <p:pRg st="6" end="6"/>
                                            </p:txEl>
                                          </p:spTgt>
                                        </p:tgtEl>
                                        <p:attrNameLst>
                                          <p:attrName>style.visibility</p:attrName>
                                        </p:attrNameLst>
                                      </p:cBhvr>
                                      <p:to>
                                        <p:strVal val="visible"/>
                                      </p:to>
                                    </p:set>
                                    <p:animEffect transition="in" filter="fade">
                                      <p:cBhvr>
                                        <p:cTn id="37" dur="1"/>
                                        <p:tgtEl>
                                          <p:spTgt spid="29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8">
                                            <p:txEl>
                                              <p:pRg st="7" end="7"/>
                                            </p:txEl>
                                          </p:spTgt>
                                        </p:tgtEl>
                                        <p:attrNameLst>
                                          <p:attrName>style.visibility</p:attrName>
                                        </p:attrNameLst>
                                      </p:cBhvr>
                                      <p:to>
                                        <p:strVal val="visible"/>
                                      </p:to>
                                    </p:set>
                                    <p:animEffect transition="in" filter="fade">
                                      <p:cBhvr>
                                        <p:cTn id="42" dur="1"/>
                                        <p:tgtEl>
                                          <p:spTgt spid="29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8">
                                            <p:txEl>
                                              <p:pRg st="8" end="8"/>
                                            </p:txEl>
                                          </p:spTgt>
                                        </p:tgtEl>
                                        <p:attrNameLst>
                                          <p:attrName>style.visibility</p:attrName>
                                        </p:attrNameLst>
                                      </p:cBhvr>
                                      <p:to>
                                        <p:strVal val="visible"/>
                                      </p:to>
                                    </p:set>
                                    <p:animEffect transition="in" filter="fade">
                                      <p:cBhvr>
                                        <p:cTn id="47" dur="1"/>
                                        <p:tgtEl>
                                          <p:spTgt spid="2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txBox="1">
            <a:spLocks noGrp="1"/>
          </p:cNvSpPr>
          <p:nvPr>
            <p:ph type="title"/>
          </p:nvPr>
        </p:nvSpPr>
        <p:spPr>
          <a:xfrm>
            <a:off x="276225" y="152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a:t>
            </a:r>
            <a:endParaRPr/>
          </a:p>
        </p:txBody>
      </p:sp>
      <p:sp>
        <p:nvSpPr>
          <p:cNvPr id="304" name="Google Shape;304;p44"/>
          <p:cNvSpPr txBox="1">
            <a:spLocks noGrp="1"/>
          </p:cNvSpPr>
          <p:nvPr>
            <p:ph type="body" idx="1"/>
          </p:nvPr>
        </p:nvSpPr>
        <p:spPr>
          <a:xfrm>
            <a:off x="311700" y="3671400"/>
            <a:ext cx="8520600" cy="123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050" i="1">
                <a:solidFill>
                  <a:srgbClr val="5F6368"/>
                </a:solidFill>
                <a:latin typeface="Roboto"/>
                <a:ea typeface="Roboto"/>
                <a:cs typeface="Roboto"/>
                <a:sym typeface="Roboto"/>
              </a:rPr>
              <a:t>For a given compute cost (x-axis), LIMoE models (circles, solid line) are significantly better than their dense baselines (triangles, dashed line). </a:t>
            </a:r>
            <a:endParaRPr sz="1050" i="1">
              <a:solidFill>
                <a:srgbClr val="5F6368"/>
              </a:solidFill>
              <a:latin typeface="Roboto"/>
              <a:ea typeface="Roboto"/>
              <a:cs typeface="Roboto"/>
              <a:sym typeface="Roboto"/>
            </a:endParaRPr>
          </a:p>
          <a:p>
            <a:pPr marL="0" lvl="0" indent="0" algn="l" rtl="0">
              <a:spcBef>
                <a:spcPts val="1200"/>
              </a:spcBef>
              <a:spcAft>
                <a:spcPts val="1200"/>
              </a:spcAft>
              <a:buNone/>
            </a:pPr>
            <a:r>
              <a:rPr lang="en" sz="1050" i="1">
                <a:solidFill>
                  <a:srgbClr val="5F6368"/>
                </a:solidFill>
                <a:latin typeface="Roboto"/>
                <a:ea typeface="Roboto"/>
                <a:cs typeface="Roboto"/>
                <a:sym typeface="Roboto"/>
              </a:rPr>
              <a:t>S (small), B (base), and L (large) refer to model scale. The number refers to the patch size, where smaller patches imply a larger architecture.</a:t>
            </a:r>
            <a:endParaRPr/>
          </a:p>
        </p:txBody>
      </p:sp>
      <p:pic>
        <p:nvPicPr>
          <p:cNvPr id="305" name="Google Shape;305;p44"/>
          <p:cNvPicPr preferRelativeResize="0"/>
          <p:nvPr/>
        </p:nvPicPr>
        <p:blipFill>
          <a:blip r:embed="rId3">
            <a:alphaModFix/>
          </a:blip>
          <a:stretch>
            <a:fillRect/>
          </a:stretch>
        </p:blipFill>
        <p:spPr>
          <a:xfrm>
            <a:off x="1668850" y="725075"/>
            <a:ext cx="4969165" cy="2739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5"/>
          <p:cNvSpPr txBox="1">
            <a:spLocks noGrp="1"/>
          </p:cNvSpPr>
          <p:nvPr>
            <p:ph type="title"/>
          </p:nvPr>
        </p:nvSpPr>
        <p:spPr>
          <a:xfrm>
            <a:off x="311700" y="232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Results  zero-shot</a:t>
            </a:r>
            <a:endParaRPr/>
          </a:p>
        </p:txBody>
      </p:sp>
      <p:sp>
        <p:nvSpPr>
          <p:cNvPr id="311" name="Google Shape;311;p45"/>
          <p:cNvSpPr txBox="1">
            <a:spLocks noGrp="1"/>
          </p:cNvSpPr>
          <p:nvPr>
            <p:ph type="body" idx="1"/>
          </p:nvPr>
        </p:nvSpPr>
        <p:spPr>
          <a:xfrm>
            <a:off x="266550" y="3658675"/>
            <a:ext cx="8520600" cy="127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LIMoE works better than CLIP and is comparable with the SOTA, COCA </a:t>
            </a:r>
            <a:r>
              <a:rPr lang="en" sz="800"/>
              <a:t>(Contrastive Captioners are Image-Text Foundation Models): image-text encoder-decoder foundation model jointly with </a:t>
            </a:r>
            <a:r>
              <a:rPr lang="en" sz="800" b="1"/>
              <a:t>contrastive</a:t>
            </a:r>
            <a:r>
              <a:rPr lang="en" sz="800"/>
              <a:t> loss and </a:t>
            </a:r>
            <a:r>
              <a:rPr lang="en" sz="800" b="1"/>
              <a:t>captioning</a:t>
            </a:r>
            <a:r>
              <a:rPr lang="en" sz="800"/>
              <a:t> loss,</a:t>
            </a:r>
            <a:endParaRPr sz="800"/>
          </a:p>
          <a:p>
            <a:pPr marL="0" lvl="0" indent="0" algn="l" rtl="0">
              <a:spcBef>
                <a:spcPts val="1200"/>
              </a:spcBef>
              <a:spcAft>
                <a:spcPts val="1200"/>
              </a:spcAft>
              <a:buNone/>
            </a:pPr>
            <a:endParaRPr sz="800"/>
          </a:p>
        </p:txBody>
      </p:sp>
      <p:pic>
        <p:nvPicPr>
          <p:cNvPr id="312" name="Google Shape;312;p45"/>
          <p:cNvPicPr preferRelativeResize="0"/>
          <p:nvPr/>
        </p:nvPicPr>
        <p:blipFill>
          <a:blip r:embed="rId3">
            <a:alphaModFix/>
          </a:blip>
          <a:stretch>
            <a:fillRect/>
          </a:stretch>
        </p:blipFill>
        <p:spPr>
          <a:xfrm>
            <a:off x="266538" y="1152475"/>
            <a:ext cx="8344873" cy="2371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6"/>
          <p:cNvSpPr txBox="1">
            <a:spLocks noGrp="1"/>
          </p:cNvSpPr>
          <p:nvPr>
            <p:ph type="title"/>
          </p:nvPr>
        </p:nvSpPr>
        <p:spPr>
          <a:xfrm>
            <a:off x="311700" y="143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a:t>
            </a:r>
            <a:endParaRPr/>
          </a:p>
        </p:txBody>
      </p:sp>
      <p:sp>
        <p:nvSpPr>
          <p:cNvPr id="318" name="Google Shape;318;p46"/>
          <p:cNvSpPr txBox="1">
            <a:spLocks noGrp="1"/>
          </p:cNvSpPr>
          <p:nvPr>
            <p:ph type="body" idx="1"/>
          </p:nvPr>
        </p:nvSpPr>
        <p:spPr>
          <a:xfrm>
            <a:off x="363575" y="3591175"/>
            <a:ext cx="8646000" cy="13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050" i="1">
                <a:solidFill>
                  <a:srgbClr val="5F6368"/>
                </a:solidFill>
                <a:latin typeface="Roboto"/>
                <a:ea typeface="Roboto"/>
                <a:cs typeface="Roboto"/>
                <a:sym typeface="Roboto"/>
              </a:rPr>
              <a:t>The new auxiliary losses (LIMoE aux) and routing prioritization (</a:t>
            </a:r>
            <a:r>
              <a:rPr lang="en" sz="1050" i="1" u="sng">
                <a:solidFill>
                  <a:srgbClr val="1A73E8"/>
                </a:solidFill>
                <a:latin typeface="Roboto"/>
                <a:ea typeface="Roboto"/>
                <a:cs typeface="Roboto"/>
                <a:sym typeface="Roboto"/>
                <a:hlinkClick r:id="rId3">
                  <a:extLst>
                    <a:ext uri="{A12FA001-AC4F-418D-AE19-62706E023703}">
                      <ahyp:hlinkClr xmlns:ahyp="http://schemas.microsoft.com/office/drawing/2018/hyperlinkcolor" val="tx"/>
                    </a:ext>
                  </a:extLst>
                </a:hlinkClick>
              </a:rPr>
              <a:t>BPR</a:t>
            </a:r>
            <a:r>
              <a:rPr lang="en" sz="1050" i="1">
                <a:solidFill>
                  <a:srgbClr val="5F6368"/>
                </a:solidFill>
                <a:latin typeface="Roboto"/>
                <a:ea typeface="Roboto"/>
                <a:cs typeface="Roboto"/>
                <a:sym typeface="Roboto"/>
              </a:rPr>
              <a:t>) stabilized and improved overall performance (</a:t>
            </a:r>
            <a:r>
              <a:rPr lang="en" sz="1050" b="1" i="1">
                <a:solidFill>
                  <a:srgbClr val="5F6368"/>
                </a:solidFill>
                <a:latin typeface="Roboto"/>
                <a:ea typeface="Roboto"/>
                <a:cs typeface="Roboto"/>
                <a:sym typeface="Roboto"/>
              </a:rPr>
              <a:t>left</a:t>
            </a:r>
            <a:r>
              <a:rPr lang="en" sz="1050" i="1">
                <a:solidFill>
                  <a:srgbClr val="5F6368"/>
                </a:solidFill>
                <a:latin typeface="Roboto"/>
                <a:ea typeface="Roboto"/>
                <a:cs typeface="Roboto"/>
                <a:sym typeface="Roboto"/>
              </a:rPr>
              <a:t>) and increased the success rate of routing behavior (</a:t>
            </a:r>
            <a:r>
              <a:rPr lang="en" sz="1050" b="1" i="1">
                <a:solidFill>
                  <a:srgbClr val="5F6368"/>
                </a:solidFill>
                <a:latin typeface="Roboto"/>
                <a:ea typeface="Roboto"/>
                <a:cs typeface="Roboto"/>
                <a:sym typeface="Roboto"/>
              </a:rPr>
              <a:t>middle and right</a:t>
            </a:r>
            <a:r>
              <a:rPr lang="en" sz="1050" i="1">
                <a:solidFill>
                  <a:srgbClr val="5F6368"/>
                </a:solidFill>
                <a:latin typeface="Roboto"/>
                <a:ea typeface="Roboto"/>
                <a:cs typeface="Roboto"/>
                <a:sym typeface="Roboto"/>
              </a:rPr>
              <a:t>). </a:t>
            </a:r>
            <a:endParaRPr sz="1050" i="1">
              <a:solidFill>
                <a:srgbClr val="5F6368"/>
              </a:solidFill>
              <a:latin typeface="Roboto"/>
              <a:ea typeface="Roboto"/>
              <a:cs typeface="Roboto"/>
              <a:sym typeface="Roboto"/>
            </a:endParaRPr>
          </a:p>
          <a:p>
            <a:pPr marL="0" lvl="0" indent="0" algn="l" rtl="0">
              <a:spcBef>
                <a:spcPts val="1200"/>
              </a:spcBef>
              <a:spcAft>
                <a:spcPts val="1200"/>
              </a:spcAft>
              <a:buNone/>
            </a:pPr>
            <a:r>
              <a:rPr lang="en" sz="1050" i="1">
                <a:solidFill>
                  <a:srgbClr val="5F6368"/>
                </a:solidFill>
                <a:latin typeface="Roboto"/>
                <a:ea typeface="Roboto"/>
                <a:cs typeface="Roboto"/>
                <a:sym typeface="Roboto"/>
              </a:rPr>
              <a:t>A low success rate means the router does not use all the experts available and drops many tokens due to individual expert capacity being reached, which usually indicates the sparse model is not learning well.</a:t>
            </a:r>
            <a:endParaRPr/>
          </a:p>
        </p:txBody>
      </p:sp>
      <p:pic>
        <p:nvPicPr>
          <p:cNvPr id="319" name="Google Shape;319;p46"/>
          <p:cNvPicPr preferRelativeResize="0"/>
          <p:nvPr/>
        </p:nvPicPr>
        <p:blipFill>
          <a:blip r:embed="rId4">
            <a:alphaModFix/>
          </a:blip>
          <a:stretch>
            <a:fillRect/>
          </a:stretch>
        </p:blipFill>
        <p:spPr>
          <a:xfrm>
            <a:off x="311700" y="831500"/>
            <a:ext cx="7875973" cy="2592000"/>
          </a:xfrm>
          <a:prstGeom prst="rect">
            <a:avLst/>
          </a:prstGeom>
          <a:noFill/>
          <a:ln>
            <a:noFill/>
          </a:ln>
        </p:spPr>
      </p:pic>
      <p:pic>
        <p:nvPicPr>
          <p:cNvPr id="320" name="Google Shape;320;p46"/>
          <p:cNvPicPr preferRelativeResize="0"/>
          <p:nvPr/>
        </p:nvPicPr>
        <p:blipFill>
          <a:blip r:embed="rId5">
            <a:alphaModFix/>
          </a:blip>
          <a:stretch>
            <a:fillRect/>
          </a:stretch>
        </p:blipFill>
        <p:spPr>
          <a:xfrm>
            <a:off x="5893830" y="1000"/>
            <a:ext cx="3213750" cy="662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a:spLocks noGrp="1"/>
          </p:cNvSpPr>
          <p:nvPr>
            <p:ph type="title"/>
          </p:nvPr>
        </p:nvSpPr>
        <p:spPr>
          <a:xfrm>
            <a:off x="311700" y="202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Specialized experts</a:t>
            </a:r>
            <a:endParaRPr/>
          </a:p>
        </p:txBody>
      </p:sp>
      <p:sp>
        <p:nvSpPr>
          <p:cNvPr id="326" name="Google Shape;326;p47"/>
          <p:cNvSpPr txBox="1">
            <a:spLocks noGrp="1"/>
          </p:cNvSpPr>
          <p:nvPr>
            <p:ph type="body" idx="1"/>
          </p:nvPr>
        </p:nvSpPr>
        <p:spPr>
          <a:xfrm>
            <a:off x="77500" y="1152475"/>
            <a:ext cx="2625000" cy="3855300"/>
          </a:xfrm>
          <a:prstGeom prst="rect">
            <a:avLst/>
          </a:prstGeom>
        </p:spPr>
        <p:txBody>
          <a:bodyPr spcFirstLastPara="1" wrap="square" lIns="91425" tIns="91425" rIns="91425" bIns="91425" anchor="t" anchorCtr="0">
            <a:normAutofit/>
          </a:bodyPr>
          <a:lstStyle/>
          <a:p>
            <a:pPr marL="457200" lvl="0" indent="-327025" algn="l" rtl="0">
              <a:spcBef>
                <a:spcPts val="0"/>
              </a:spcBef>
              <a:spcAft>
                <a:spcPts val="0"/>
              </a:spcAft>
              <a:buClr>
                <a:srgbClr val="5F6368"/>
              </a:buClr>
              <a:buSzPts val="1550"/>
              <a:buFont typeface="Roboto"/>
              <a:buChar char="●"/>
            </a:pPr>
            <a:r>
              <a:rPr lang="en" sz="1550">
                <a:solidFill>
                  <a:srgbClr val="5F6368"/>
                </a:solidFill>
                <a:latin typeface="Roboto"/>
                <a:ea typeface="Roboto"/>
                <a:cs typeface="Roboto"/>
                <a:sym typeface="Roboto"/>
              </a:rPr>
              <a:t>LIMoE chooses an expert for each token. </a:t>
            </a:r>
            <a:endParaRPr sz="1550">
              <a:solidFill>
                <a:srgbClr val="5F6368"/>
              </a:solidFill>
              <a:latin typeface="Roboto"/>
              <a:ea typeface="Roboto"/>
              <a:cs typeface="Roboto"/>
              <a:sym typeface="Roboto"/>
            </a:endParaRPr>
          </a:p>
          <a:p>
            <a:pPr marL="0" lvl="0" indent="0" algn="l" rtl="0">
              <a:spcBef>
                <a:spcPts val="1200"/>
              </a:spcBef>
              <a:spcAft>
                <a:spcPts val="0"/>
              </a:spcAft>
              <a:buNone/>
            </a:pPr>
            <a:endParaRPr sz="1550">
              <a:solidFill>
                <a:srgbClr val="5F6368"/>
              </a:solidFill>
              <a:latin typeface="Roboto"/>
              <a:ea typeface="Roboto"/>
              <a:cs typeface="Roboto"/>
              <a:sym typeface="Roboto"/>
            </a:endParaRPr>
          </a:p>
          <a:p>
            <a:pPr marL="457200" lvl="0" indent="-327025" algn="l" rtl="0">
              <a:spcBef>
                <a:spcPts val="1200"/>
              </a:spcBef>
              <a:spcAft>
                <a:spcPts val="0"/>
              </a:spcAft>
              <a:buClr>
                <a:srgbClr val="5F6368"/>
              </a:buClr>
              <a:buSzPts val="1550"/>
              <a:buFont typeface="Roboto"/>
              <a:buChar char="●"/>
            </a:pPr>
            <a:r>
              <a:rPr lang="en" sz="1550">
                <a:solidFill>
                  <a:srgbClr val="5F6368"/>
                </a:solidFill>
                <a:latin typeface="Roboto"/>
                <a:ea typeface="Roboto"/>
                <a:cs typeface="Roboto"/>
                <a:sym typeface="Roboto"/>
              </a:rPr>
              <a:t>Despite not being trained to do so, we observe the emergence of </a:t>
            </a:r>
            <a:r>
              <a:rPr lang="en" sz="1550" b="1">
                <a:solidFill>
                  <a:srgbClr val="CC0000"/>
                </a:solidFill>
                <a:latin typeface="Roboto"/>
                <a:ea typeface="Roboto"/>
                <a:cs typeface="Roboto"/>
                <a:sym typeface="Roboto"/>
              </a:rPr>
              <a:t>semantic</a:t>
            </a:r>
            <a:r>
              <a:rPr lang="en" sz="1550">
                <a:solidFill>
                  <a:srgbClr val="5F6368"/>
                </a:solidFill>
                <a:latin typeface="Roboto"/>
                <a:ea typeface="Roboto"/>
                <a:cs typeface="Roboto"/>
                <a:sym typeface="Roboto"/>
              </a:rPr>
              <a:t> experts that specialize in specific topics such as plants or wheels.</a:t>
            </a:r>
            <a:endParaRPr sz="2300"/>
          </a:p>
        </p:txBody>
      </p:sp>
      <p:pic>
        <p:nvPicPr>
          <p:cNvPr id="327" name="Google Shape;327;p47"/>
          <p:cNvPicPr preferRelativeResize="0"/>
          <p:nvPr/>
        </p:nvPicPr>
        <p:blipFill>
          <a:blip r:embed="rId3">
            <a:alphaModFix/>
          </a:blip>
          <a:stretch>
            <a:fillRect/>
          </a:stretch>
        </p:blipFill>
        <p:spPr>
          <a:xfrm>
            <a:off x="2702525" y="1454200"/>
            <a:ext cx="6441473" cy="2593976"/>
          </a:xfrm>
          <a:prstGeom prst="rect">
            <a:avLst/>
          </a:prstGeom>
          <a:noFill/>
          <a:ln>
            <a:noFill/>
          </a:ln>
        </p:spPr>
      </p:pic>
      <p:sp>
        <p:nvSpPr>
          <p:cNvPr id="328" name="Google Shape;328;p47"/>
          <p:cNvSpPr txBox="1"/>
          <p:nvPr/>
        </p:nvSpPr>
        <p:spPr>
          <a:xfrm>
            <a:off x="3768025" y="4387950"/>
            <a:ext cx="4736700" cy="53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50">
                <a:solidFill>
                  <a:srgbClr val="5F6368"/>
                </a:solidFill>
                <a:latin typeface="Roboto"/>
                <a:ea typeface="Roboto"/>
                <a:cs typeface="Roboto"/>
                <a:sym typeface="Roboto"/>
              </a:rPr>
              <a:t>Here we show which image tokens go to which experts on the 18th encoder block –i.e. </a:t>
            </a:r>
            <a:r>
              <a:rPr lang="en" sz="1050" b="1">
                <a:solidFill>
                  <a:srgbClr val="5F6368"/>
                </a:solidFill>
                <a:latin typeface="Roboto"/>
                <a:ea typeface="Roboto"/>
                <a:cs typeface="Roboto"/>
                <a:sym typeface="Roboto"/>
              </a:rPr>
              <a:t>middle</a:t>
            </a:r>
            <a:r>
              <a:rPr lang="en" sz="1050">
                <a:solidFill>
                  <a:srgbClr val="5F6368"/>
                </a:solidFill>
                <a:latin typeface="Roboto"/>
                <a:ea typeface="Roboto"/>
                <a:cs typeface="Roboto"/>
                <a:sym typeface="Roboto"/>
              </a:rPr>
              <a:t> of the network–of LIMoE-H/14.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fade">
                                      <p:cBhvr>
                                        <p:cTn id="7" dur="1000"/>
                                        <p:tgtEl>
                                          <p:spTgt spid="3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xEl>
                                              <p:pRg st="1" end="1"/>
                                            </p:txEl>
                                          </p:spTgt>
                                        </p:tgtEl>
                                        <p:attrNameLst>
                                          <p:attrName>style.visibility</p:attrName>
                                        </p:attrNameLst>
                                      </p:cBhvr>
                                      <p:to>
                                        <p:strVal val="visible"/>
                                      </p:to>
                                    </p:set>
                                    <p:animEffect transition="in" filter="fade">
                                      <p:cBhvr>
                                        <p:cTn id="12" dur="1000"/>
                                        <p:tgtEl>
                                          <p:spTgt spid="3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6">
                                            <p:txEl>
                                              <p:pRg st="2" end="2"/>
                                            </p:txEl>
                                          </p:spTgt>
                                        </p:tgtEl>
                                        <p:attrNameLst>
                                          <p:attrName>style.visibility</p:attrName>
                                        </p:attrNameLst>
                                      </p:cBhvr>
                                      <p:to>
                                        <p:strVal val="visible"/>
                                      </p:to>
                                    </p:set>
                                    <p:animEffect transition="in" filter="fade">
                                      <p:cBhvr>
                                        <p:cTn id="17" dur="1000"/>
                                        <p:tgtEl>
                                          <p:spTgt spid="3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268000" y="128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Distributions for an eight expert LIMoE</a:t>
            </a:r>
            <a:endParaRPr/>
          </a:p>
        </p:txBody>
      </p:sp>
      <p:sp>
        <p:nvSpPr>
          <p:cNvPr id="334" name="Google Shape;334;p48"/>
          <p:cNvSpPr txBox="1">
            <a:spLocks noGrp="1"/>
          </p:cNvSpPr>
          <p:nvPr>
            <p:ph type="body" idx="1"/>
          </p:nvPr>
        </p:nvSpPr>
        <p:spPr>
          <a:xfrm>
            <a:off x="311700" y="3845500"/>
            <a:ext cx="8520600" cy="1103400"/>
          </a:xfrm>
          <a:prstGeom prst="rect">
            <a:avLst/>
          </a:prstGeom>
        </p:spPr>
        <p:txBody>
          <a:bodyPr spcFirstLastPara="1" wrap="square" lIns="91425" tIns="91425" rIns="91425" bIns="91425" anchor="t" anchorCtr="0">
            <a:normAutofit/>
          </a:bodyPr>
          <a:lstStyle/>
          <a:p>
            <a:pPr marL="457200" lvl="0" indent="-314325" algn="l" rtl="0">
              <a:spcBef>
                <a:spcPts val="0"/>
              </a:spcBef>
              <a:spcAft>
                <a:spcPts val="0"/>
              </a:spcAft>
              <a:buClr>
                <a:srgbClr val="5F6368"/>
              </a:buClr>
              <a:buSzPts val="1350"/>
              <a:buFont typeface="Roboto"/>
              <a:buChar char="●"/>
            </a:pPr>
            <a:r>
              <a:rPr lang="en" sz="1350" i="1">
                <a:solidFill>
                  <a:srgbClr val="5F6368"/>
                </a:solidFill>
                <a:latin typeface="Roboto"/>
                <a:ea typeface="Roboto"/>
                <a:cs typeface="Roboto"/>
                <a:sym typeface="Roboto"/>
              </a:rPr>
              <a:t>percentages indicate the amount of </a:t>
            </a:r>
            <a:r>
              <a:rPr lang="en" sz="1350" b="1" i="1">
                <a:solidFill>
                  <a:srgbClr val="5F6368"/>
                </a:solidFill>
                <a:latin typeface="Roboto"/>
                <a:ea typeface="Roboto"/>
                <a:cs typeface="Roboto"/>
                <a:sym typeface="Roboto"/>
              </a:rPr>
              <a:t>image</a:t>
            </a:r>
            <a:r>
              <a:rPr lang="en" sz="1350" i="1">
                <a:solidFill>
                  <a:srgbClr val="5F6368"/>
                </a:solidFill>
                <a:latin typeface="Roboto"/>
                <a:ea typeface="Roboto"/>
                <a:cs typeface="Roboto"/>
                <a:sym typeface="Roboto"/>
              </a:rPr>
              <a:t> tokens processed by the expert. </a:t>
            </a:r>
            <a:endParaRPr sz="1350" i="1">
              <a:solidFill>
                <a:srgbClr val="5F6368"/>
              </a:solidFill>
              <a:latin typeface="Roboto"/>
              <a:ea typeface="Roboto"/>
              <a:cs typeface="Roboto"/>
              <a:sym typeface="Roboto"/>
            </a:endParaRPr>
          </a:p>
          <a:p>
            <a:pPr marL="457200" lvl="0" indent="-314325" algn="l" rtl="0">
              <a:spcBef>
                <a:spcPts val="0"/>
              </a:spcBef>
              <a:spcAft>
                <a:spcPts val="0"/>
              </a:spcAft>
              <a:buClr>
                <a:srgbClr val="5F6368"/>
              </a:buClr>
              <a:buSzPts val="1350"/>
              <a:buFont typeface="Roboto"/>
              <a:buChar char="●"/>
            </a:pPr>
            <a:r>
              <a:rPr lang="en" sz="1350" i="1">
                <a:solidFill>
                  <a:srgbClr val="5F6368"/>
                </a:solidFill>
                <a:latin typeface="Roboto"/>
                <a:ea typeface="Roboto"/>
                <a:cs typeface="Roboto"/>
                <a:sym typeface="Roboto"/>
              </a:rPr>
              <a:t>There are one or two experts clearly specialized on </a:t>
            </a:r>
            <a:r>
              <a:rPr lang="en" sz="1350" b="1" i="1">
                <a:solidFill>
                  <a:srgbClr val="5F6368"/>
                </a:solidFill>
                <a:latin typeface="Roboto"/>
                <a:ea typeface="Roboto"/>
                <a:cs typeface="Roboto"/>
                <a:sym typeface="Roboto"/>
              </a:rPr>
              <a:t>text</a:t>
            </a:r>
            <a:r>
              <a:rPr lang="en" sz="1350" i="1">
                <a:solidFill>
                  <a:srgbClr val="5F6368"/>
                </a:solidFill>
                <a:latin typeface="Roboto"/>
                <a:ea typeface="Roboto"/>
                <a:cs typeface="Roboto"/>
                <a:sym typeface="Roboto"/>
              </a:rPr>
              <a:t>, </a:t>
            </a:r>
            <a:endParaRPr sz="1350" i="1">
              <a:solidFill>
                <a:srgbClr val="5F6368"/>
              </a:solidFill>
              <a:latin typeface="Roboto"/>
              <a:ea typeface="Roboto"/>
              <a:cs typeface="Roboto"/>
              <a:sym typeface="Roboto"/>
            </a:endParaRPr>
          </a:p>
          <a:p>
            <a:pPr marL="457200" lvl="0" indent="-314325" algn="l" rtl="0">
              <a:spcBef>
                <a:spcPts val="0"/>
              </a:spcBef>
              <a:spcAft>
                <a:spcPts val="0"/>
              </a:spcAft>
              <a:buClr>
                <a:srgbClr val="5F6368"/>
              </a:buClr>
              <a:buSzPts val="1350"/>
              <a:buFont typeface="Roboto"/>
              <a:buChar char="●"/>
            </a:pPr>
            <a:r>
              <a:rPr lang="en" sz="1350" i="1">
                <a:solidFill>
                  <a:srgbClr val="5F6368"/>
                </a:solidFill>
                <a:latin typeface="Roboto"/>
                <a:ea typeface="Roboto"/>
                <a:cs typeface="Roboto"/>
                <a:sym typeface="Roboto"/>
              </a:rPr>
              <a:t>usually two to four </a:t>
            </a:r>
            <a:r>
              <a:rPr lang="en" sz="1350" b="1" i="1">
                <a:solidFill>
                  <a:srgbClr val="5F6368"/>
                </a:solidFill>
                <a:latin typeface="Roboto"/>
                <a:ea typeface="Roboto"/>
                <a:cs typeface="Roboto"/>
                <a:sym typeface="Roboto"/>
              </a:rPr>
              <a:t>image</a:t>
            </a:r>
            <a:r>
              <a:rPr lang="en" sz="1350" i="1">
                <a:solidFill>
                  <a:srgbClr val="5F6368"/>
                </a:solidFill>
                <a:latin typeface="Roboto"/>
                <a:ea typeface="Roboto"/>
                <a:cs typeface="Roboto"/>
                <a:sym typeface="Roboto"/>
              </a:rPr>
              <a:t> specialists</a:t>
            </a:r>
            <a:endParaRPr sz="1350" i="1">
              <a:solidFill>
                <a:srgbClr val="5F6368"/>
              </a:solidFill>
              <a:latin typeface="Roboto"/>
              <a:ea typeface="Roboto"/>
              <a:cs typeface="Roboto"/>
              <a:sym typeface="Roboto"/>
            </a:endParaRPr>
          </a:p>
          <a:p>
            <a:pPr marL="457200" lvl="0" indent="-314325" algn="l" rtl="0">
              <a:spcBef>
                <a:spcPts val="0"/>
              </a:spcBef>
              <a:spcAft>
                <a:spcPts val="0"/>
              </a:spcAft>
              <a:buClr>
                <a:srgbClr val="5F6368"/>
              </a:buClr>
              <a:buSzPts val="1350"/>
              <a:buFont typeface="Roboto"/>
              <a:buChar char="●"/>
            </a:pPr>
            <a:r>
              <a:rPr lang="en" sz="1350" i="1">
                <a:solidFill>
                  <a:srgbClr val="5F6368"/>
                </a:solidFill>
                <a:latin typeface="Roboto"/>
                <a:ea typeface="Roboto"/>
                <a:cs typeface="Roboto"/>
                <a:sym typeface="Roboto"/>
              </a:rPr>
              <a:t>the remainder are somewhere in the </a:t>
            </a:r>
            <a:r>
              <a:rPr lang="en" sz="1350" b="1" i="1">
                <a:solidFill>
                  <a:srgbClr val="5F6368"/>
                </a:solidFill>
                <a:latin typeface="Roboto"/>
                <a:ea typeface="Roboto"/>
                <a:cs typeface="Roboto"/>
                <a:sym typeface="Roboto"/>
              </a:rPr>
              <a:t>middle</a:t>
            </a:r>
            <a:r>
              <a:rPr lang="en" sz="1350" i="1">
                <a:solidFill>
                  <a:srgbClr val="5F6368"/>
                </a:solidFill>
                <a:latin typeface="Roboto"/>
                <a:ea typeface="Roboto"/>
                <a:cs typeface="Roboto"/>
                <a:sym typeface="Roboto"/>
              </a:rPr>
              <a:t>.</a:t>
            </a:r>
            <a:endParaRPr sz="2100"/>
          </a:p>
        </p:txBody>
      </p:sp>
      <p:pic>
        <p:nvPicPr>
          <p:cNvPr id="335" name="Google Shape;335;p48"/>
          <p:cNvPicPr preferRelativeResize="0"/>
          <p:nvPr/>
        </p:nvPicPr>
        <p:blipFill>
          <a:blip r:embed="rId3">
            <a:alphaModFix/>
          </a:blip>
          <a:stretch>
            <a:fillRect/>
          </a:stretch>
        </p:blipFill>
        <p:spPr>
          <a:xfrm>
            <a:off x="1048750" y="700899"/>
            <a:ext cx="6423750" cy="2911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9"/>
          <p:cNvSpPr txBox="1">
            <a:spLocks noGrp="1"/>
          </p:cNvSpPr>
          <p:nvPr>
            <p:ph type="title"/>
          </p:nvPr>
        </p:nvSpPr>
        <p:spPr>
          <a:xfrm>
            <a:off x="311700" y="398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Towards Understanding the Mixture-of-Experts Layer in Deep Learning (NeurIPS-22)</a:t>
            </a:r>
            <a:endParaRPr dirty="0"/>
          </a:p>
        </p:txBody>
      </p:sp>
      <p:sp>
        <p:nvSpPr>
          <p:cNvPr id="341" name="Google Shape;341;p49"/>
          <p:cNvSpPr txBox="1">
            <a:spLocks noGrp="1"/>
          </p:cNvSpPr>
          <p:nvPr>
            <p:ph type="body" idx="1"/>
          </p:nvPr>
        </p:nvSpPr>
        <p:spPr>
          <a:xfrm>
            <a:off x="311700" y="2075125"/>
            <a:ext cx="8520600" cy="249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300" b="1">
                <a:solidFill>
                  <a:schemeClr val="dk1"/>
                </a:solidFill>
              </a:rPr>
              <a:t>The core questions to answer</a:t>
            </a:r>
            <a:endParaRPr sz="1300" b="1">
              <a:solidFill>
                <a:schemeClr val="dk1"/>
              </a:solidFill>
            </a:endParaRPr>
          </a:p>
          <a:p>
            <a:pPr marL="0" lvl="0" indent="0" algn="l" rtl="0">
              <a:spcBef>
                <a:spcPts val="1200"/>
              </a:spcBef>
              <a:spcAft>
                <a:spcPts val="0"/>
              </a:spcAft>
              <a:buClr>
                <a:schemeClr val="dk1"/>
              </a:buClr>
              <a:buSzPts val="1100"/>
              <a:buFont typeface="Arial"/>
              <a:buNone/>
            </a:pPr>
            <a:endParaRPr sz="1300" b="1">
              <a:solidFill>
                <a:schemeClr val="dk1"/>
              </a:solidFill>
            </a:endParaRPr>
          </a:p>
          <a:p>
            <a:pPr marL="457200" lvl="0" indent="-311150" algn="l" rtl="0">
              <a:spcBef>
                <a:spcPts val="1200"/>
              </a:spcBef>
              <a:spcAft>
                <a:spcPts val="0"/>
              </a:spcAft>
              <a:buClr>
                <a:schemeClr val="dk1"/>
              </a:buClr>
              <a:buSzPts val="1300"/>
              <a:buChar char="●"/>
            </a:pPr>
            <a:r>
              <a:rPr lang="en" sz="1300">
                <a:solidFill>
                  <a:schemeClr val="dk1"/>
                </a:solidFill>
              </a:rPr>
              <a:t>Why do the experts in MoE </a:t>
            </a:r>
            <a:r>
              <a:rPr lang="en" sz="1300" b="1">
                <a:solidFill>
                  <a:schemeClr val="dk1"/>
                </a:solidFill>
              </a:rPr>
              <a:t>diversify</a:t>
            </a:r>
            <a:r>
              <a:rPr lang="en" sz="1300">
                <a:solidFill>
                  <a:schemeClr val="dk1"/>
                </a:solidFill>
              </a:rPr>
              <a:t> instead of </a:t>
            </a:r>
            <a:r>
              <a:rPr lang="en" sz="1300" b="1">
                <a:solidFill>
                  <a:schemeClr val="dk1"/>
                </a:solidFill>
              </a:rPr>
              <a:t>collapsing</a:t>
            </a:r>
            <a:r>
              <a:rPr lang="en" sz="1300">
                <a:solidFill>
                  <a:schemeClr val="dk1"/>
                </a:solidFill>
              </a:rPr>
              <a:t> into a single model?</a:t>
            </a:r>
            <a:endParaRPr sz="1300">
              <a:solidFill>
                <a:schemeClr val="dk1"/>
              </a:solidFill>
            </a:endParaRPr>
          </a:p>
          <a:p>
            <a:pPr marL="0" lvl="0" indent="0" algn="l" rtl="0">
              <a:spcBef>
                <a:spcPts val="1200"/>
              </a:spcBef>
              <a:spcAft>
                <a:spcPts val="0"/>
              </a:spcAft>
              <a:buNone/>
            </a:pPr>
            <a:endParaRPr sz="1300">
              <a:solidFill>
                <a:schemeClr val="dk1"/>
              </a:solidFill>
            </a:endParaRPr>
          </a:p>
          <a:p>
            <a:pPr marL="457200" lvl="0" indent="-311150" algn="l" rtl="0">
              <a:spcBef>
                <a:spcPts val="1200"/>
              </a:spcBef>
              <a:spcAft>
                <a:spcPts val="0"/>
              </a:spcAft>
              <a:buClr>
                <a:schemeClr val="dk1"/>
              </a:buClr>
              <a:buSzPts val="1300"/>
              <a:buChar char="●"/>
            </a:pPr>
            <a:r>
              <a:rPr lang="en" sz="1300">
                <a:solidFill>
                  <a:schemeClr val="dk1"/>
                </a:solidFill>
              </a:rPr>
              <a:t>How can the router learn to </a:t>
            </a:r>
            <a:r>
              <a:rPr lang="en" sz="1300" b="1">
                <a:solidFill>
                  <a:schemeClr val="dk1"/>
                </a:solidFill>
              </a:rPr>
              <a:t>dispatch</a:t>
            </a:r>
            <a:r>
              <a:rPr lang="en" sz="1300">
                <a:solidFill>
                  <a:schemeClr val="dk1"/>
                </a:solidFill>
              </a:rPr>
              <a:t> the data to the </a:t>
            </a:r>
            <a:r>
              <a:rPr lang="en" sz="1300" b="1">
                <a:solidFill>
                  <a:schemeClr val="dk1"/>
                </a:solidFill>
              </a:rPr>
              <a:t>right</a:t>
            </a:r>
            <a:r>
              <a:rPr lang="en" sz="1300">
                <a:solidFill>
                  <a:schemeClr val="dk1"/>
                </a:solidFill>
              </a:rPr>
              <a:t> expert?</a:t>
            </a:r>
            <a:endParaRPr sz="1300">
              <a:solidFill>
                <a:schemeClr val="dk1"/>
              </a:solidFill>
            </a:endParaRPr>
          </a:p>
          <a:p>
            <a:pPr marL="0" lvl="0" indent="0" algn="l" rtl="0">
              <a:spcBef>
                <a:spcPts val="1200"/>
              </a:spcBef>
              <a:spcAft>
                <a:spcPts val="1200"/>
              </a:spcAft>
              <a:buNone/>
            </a:pPr>
            <a:endParaRPr sz="1300" b="1">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311700" y="10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Synthetic dataset</a:t>
            </a:r>
            <a:endParaRPr/>
          </a:p>
        </p:txBody>
      </p:sp>
      <p:sp>
        <p:nvSpPr>
          <p:cNvPr id="347" name="Google Shape;347;p50"/>
          <p:cNvSpPr txBox="1">
            <a:spLocks noGrp="1"/>
          </p:cNvSpPr>
          <p:nvPr>
            <p:ph type="body" idx="1"/>
          </p:nvPr>
        </p:nvSpPr>
        <p:spPr>
          <a:xfrm>
            <a:off x="311700" y="966625"/>
            <a:ext cx="5727600" cy="4123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solidFill>
                  <a:srgbClr val="FF9900"/>
                </a:solidFill>
              </a:rPr>
              <a:t>Binary</a:t>
            </a:r>
            <a:r>
              <a:rPr lang="en"/>
              <a:t> classification problem with </a:t>
            </a:r>
            <a:r>
              <a:rPr lang="en" b="1">
                <a:solidFill>
                  <a:srgbClr val="6AA84F"/>
                </a:solidFill>
              </a:rPr>
              <a:t>intrinsic clustering</a:t>
            </a:r>
            <a:r>
              <a:rPr lang="en"/>
              <a:t> structure that may be utilized to achieve better performance</a:t>
            </a:r>
            <a:endParaRPr/>
          </a:p>
          <a:p>
            <a:pPr marL="457200" lvl="0" indent="-342900" algn="l" rtl="0">
              <a:spcBef>
                <a:spcPts val="0"/>
              </a:spcBef>
              <a:spcAft>
                <a:spcPts val="0"/>
              </a:spcAft>
              <a:buSzPts val="1800"/>
              <a:buChar char="●"/>
            </a:pPr>
            <a:r>
              <a:rPr lang="en"/>
              <a:t>t-SNE plot of the synthetic data</a:t>
            </a:r>
            <a:endParaRPr/>
          </a:p>
          <a:p>
            <a:pPr marL="914400" lvl="1" indent="-317500" algn="l" rtl="0">
              <a:spcBef>
                <a:spcPts val="0"/>
              </a:spcBef>
              <a:spcAft>
                <a:spcPts val="0"/>
              </a:spcAft>
              <a:buSzPts val="1400"/>
              <a:buChar char="○"/>
            </a:pPr>
            <a:r>
              <a:rPr lang="en"/>
              <a:t>x and ○ represent the binary classes. </a:t>
            </a:r>
            <a:endParaRPr/>
          </a:p>
          <a:p>
            <a:pPr marL="914400" lvl="1" indent="-317500" algn="l" rtl="0">
              <a:spcBef>
                <a:spcPts val="0"/>
              </a:spcBef>
              <a:spcAft>
                <a:spcPts val="0"/>
              </a:spcAft>
              <a:buSzPts val="1400"/>
              <a:buChar char="○"/>
            </a:pPr>
            <a:r>
              <a:rPr lang="en"/>
              <a:t>4 clusters and 4 experts</a:t>
            </a:r>
            <a:endParaRPr/>
          </a:p>
          <a:p>
            <a:pPr marL="914400" lvl="1" indent="-317500" algn="l" rtl="0">
              <a:spcBef>
                <a:spcPts val="0"/>
              </a:spcBef>
              <a:spcAft>
                <a:spcPts val="0"/>
              </a:spcAft>
              <a:buSzPts val="1400"/>
              <a:buChar char="○"/>
            </a:pPr>
            <a:r>
              <a:rPr lang="en"/>
              <a:t>different colors denote router’s dispatch to different experts</a:t>
            </a:r>
            <a:endParaRPr/>
          </a:p>
          <a:p>
            <a:pPr marL="914400" lvl="1" indent="-317500" algn="l" rtl="0">
              <a:spcBef>
                <a:spcPts val="0"/>
              </a:spcBef>
              <a:spcAft>
                <a:spcPts val="0"/>
              </a:spcAft>
              <a:buSzPts val="1400"/>
              <a:buChar char="○"/>
            </a:pPr>
            <a:r>
              <a:rPr lang="en"/>
              <a:t>lines denote the decision boundary of the MoE model</a:t>
            </a:r>
            <a:endParaRPr/>
          </a:p>
          <a:p>
            <a:pPr marL="457200" lvl="0" indent="-342900" algn="l" rtl="0">
              <a:spcBef>
                <a:spcPts val="0"/>
              </a:spcBef>
              <a:spcAft>
                <a:spcPts val="0"/>
              </a:spcAft>
              <a:buSzPts val="1800"/>
              <a:buChar char="●"/>
            </a:pPr>
            <a:r>
              <a:rPr lang="en"/>
              <a:t>It is not difficult to show that the binary classification </a:t>
            </a:r>
            <a:r>
              <a:rPr lang="en" b="1">
                <a:solidFill>
                  <a:srgbClr val="3C78D8"/>
                </a:solidFill>
              </a:rPr>
              <a:t>sub-problem</a:t>
            </a:r>
            <a:r>
              <a:rPr lang="en"/>
              <a:t> in each cluster can be easily solved by an </a:t>
            </a:r>
            <a:r>
              <a:rPr lang="en" b="1">
                <a:solidFill>
                  <a:srgbClr val="A64D79"/>
                </a:solidFill>
              </a:rPr>
              <a:t>individual</a:t>
            </a:r>
            <a:r>
              <a:rPr lang="en"/>
              <a:t> expert. </a:t>
            </a:r>
            <a:endParaRPr/>
          </a:p>
          <a:p>
            <a:pPr marL="457200" lvl="0" indent="-342900" algn="l" rtl="0">
              <a:spcBef>
                <a:spcPts val="0"/>
              </a:spcBef>
              <a:spcAft>
                <a:spcPts val="0"/>
              </a:spcAft>
              <a:buSzPts val="1800"/>
              <a:buChar char="●"/>
            </a:pPr>
            <a:r>
              <a:rPr lang="en"/>
              <a:t>Can MoE learn this cluster structure from?</a:t>
            </a:r>
            <a:endParaRPr/>
          </a:p>
        </p:txBody>
      </p:sp>
      <p:pic>
        <p:nvPicPr>
          <p:cNvPr id="348" name="Google Shape;348;p50"/>
          <p:cNvPicPr preferRelativeResize="0"/>
          <p:nvPr/>
        </p:nvPicPr>
        <p:blipFill>
          <a:blip r:embed="rId3">
            <a:alphaModFix/>
          </a:blip>
          <a:stretch>
            <a:fillRect/>
          </a:stretch>
        </p:blipFill>
        <p:spPr>
          <a:xfrm>
            <a:off x="6358425" y="966625"/>
            <a:ext cx="2785575" cy="263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0" end="0"/>
                                            </p:txEl>
                                          </p:spTgt>
                                        </p:tgtEl>
                                        <p:attrNameLst>
                                          <p:attrName>style.visibility</p:attrName>
                                        </p:attrNameLst>
                                      </p:cBhvr>
                                      <p:to>
                                        <p:strVal val="visible"/>
                                      </p:to>
                                    </p:set>
                                    <p:animEffect transition="in" filter="fade">
                                      <p:cBhvr>
                                        <p:cTn id="7" dur="1000"/>
                                        <p:tgtEl>
                                          <p:spTgt spid="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7">
                                            <p:txEl>
                                              <p:pRg st="1" end="1"/>
                                            </p:txEl>
                                          </p:spTgt>
                                        </p:tgtEl>
                                        <p:attrNameLst>
                                          <p:attrName>style.visibility</p:attrName>
                                        </p:attrNameLst>
                                      </p:cBhvr>
                                      <p:to>
                                        <p:strVal val="visible"/>
                                      </p:to>
                                    </p:set>
                                    <p:animEffect transition="in" filter="fade">
                                      <p:cBhvr>
                                        <p:cTn id="12" dur="1000"/>
                                        <p:tgtEl>
                                          <p:spTgt spid="3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7">
                                            <p:txEl>
                                              <p:pRg st="2" end="2"/>
                                            </p:txEl>
                                          </p:spTgt>
                                        </p:tgtEl>
                                        <p:attrNameLst>
                                          <p:attrName>style.visibility</p:attrName>
                                        </p:attrNameLst>
                                      </p:cBhvr>
                                      <p:to>
                                        <p:strVal val="visible"/>
                                      </p:to>
                                    </p:set>
                                    <p:animEffect transition="in" filter="fade">
                                      <p:cBhvr>
                                        <p:cTn id="17" dur="1000"/>
                                        <p:tgtEl>
                                          <p:spTgt spid="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xEl>
                                              <p:pRg st="3" end="3"/>
                                            </p:txEl>
                                          </p:spTgt>
                                        </p:tgtEl>
                                        <p:attrNameLst>
                                          <p:attrName>style.visibility</p:attrName>
                                        </p:attrNameLst>
                                      </p:cBhvr>
                                      <p:to>
                                        <p:strVal val="visible"/>
                                      </p:to>
                                    </p:set>
                                    <p:animEffect transition="in" filter="fade">
                                      <p:cBhvr>
                                        <p:cTn id="22" dur="1000"/>
                                        <p:tgtEl>
                                          <p:spTgt spid="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7">
                                            <p:txEl>
                                              <p:pRg st="4" end="4"/>
                                            </p:txEl>
                                          </p:spTgt>
                                        </p:tgtEl>
                                        <p:attrNameLst>
                                          <p:attrName>style.visibility</p:attrName>
                                        </p:attrNameLst>
                                      </p:cBhvr>
                                      <p:to>
                                        <p:strVal val="visible"/>
                                      </p:to>
                                    </p:set>
                                    <p:animEffect transition="in" filter="fade">
                                      <p:cBhvr>
                                        <p:cTn id="27" dur="1000"/>
                                        <p:tgtEl>
                                          <p:spTgt spid="3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7">
                                            <p:txEl>
                                              <p:pRg st="5" end="5"/>
                                            </p:txEl>
                                          </p:spTgt>
                                        </p:tgtEl>
                                        <p:attrNameLst>
                                          <p:attrName>style.visibility</p:attrName>
                                        </p:attrNameLst>
                                      </p:cBhvr>
                                      <p:to>
                                        <p:strVal val="visible"/>
                                      </p:to>
                                    </p:set>
                                    <p:animEffect transition="in" filter="fade">
                                      <p:cBhvr>
                                        <p:cTn id="32" dur="1000"/>
                                        <p:tgtEl>
                                          <p:spTgt spid="3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7">
                                            <p:txEl>
                                              <p:pRg st="6" end="6"/>
                                            </p:txEl>
                                          </p:spTgt>
                                        </p:tgtEl>
                                        <p:attrNameLst>
                                          <p:attrName>style.visibility</p:attrName>
                                        </p:attrNameLst>
                                      </p:cBhvr>
                                      <p:to>
                                        <p:strVal val="visible"/>
                                      </p:to>
                                    </p:set>
                                    <p:animEffect transition="in" filter="fade">
                                      <p:cBhvr>
                                        <p:cTn id="37" dur="1000"/>
                                        <p:tgtEl>
                                          <p:spTgt spid="3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7">
                                            <p:txEl>
                                              <p:pRg st="7" end="7"/>
                                            </p:txEl>
                                          </p:spTgt>
                                        </p:tgtEl>
                                        <p:attrNameLst>
                                          <p:attrName>style.visibility</p:attrName>
                                        </p:attrNameLst>
                                      </p:cBhvr>
                                      <p:to>
                                        <p:strVal val="visible"/>
                                      </p:to>
                                    </p:set>
                                    <p:animEffect transition="in" filter="fade">
                                      <p:cBhvr>
                                        <p:cTn id="42" dur="1000"/>
                                        <p:tgtEl>
                                          <p:spTgt spid="3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1"/>
          <p:cNvSpPr txBox="1">
            <a:spLocks noGrp="1"/>
          </p:cNvSpPr>
          <p:nvPr>
            <p:ph type="title"/>
          </p:nvPr>
        </p:nvSpPr>
        <p:spPr>
          <a:xfrm>
            <a:off x="249950" y="1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MoE learning this synthetic dataset</a:t>
            </a:r>
            <a:endParaRPr/>
          </a:p>
        </p:txBody>
      </p:sp>
      <p:sp>
        <p:nvSpPr>
          <p:cNvPr id="354" name="Google Shape;354;p51"/>
          <p:cNvSpPr txBox="1">
            <a:spLocks noGrp="1"/>
          </p:cNvSpPr>
          <p:nvPr>
            <p:ph type="body" idx="1"/>
          </p:nvPr>
        </p:nvSpPr>
        <p:spPr>
          <a:xfrm>
            <a:off x="311700" y="3032900"/>
            <a:ext cx="8520600" cy="19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Empirically show and formally prove that</a:t>
            </a:r>
            <a:endParaRPr/>
          </a:p>
          <a:p>
            <a:pPr marL="457200" lvl="0" indent="-342900" algn="l" rtl="0">
              <a:spcBef>
                <a:spcPts val="1200"/>
              </a:spcBef>
              <a:spcAft>
                <a:spcPts val="0"/>
              </a:spcAft>
              <a:buSzPts val="1800"/>
              <a:buChar char="●"/>
            </a:pPr>
            <a:r>
              <a:rPr lang="en"/>
              <a:t>router learns the </a:t>
            </a:r>
            <a:r>
              <a:rPr lang="en" b="1"/>
              <a:t>cluster structure</a:t>
            </a:r>
            <a:r>
              <a:rPr lang="en"/>
              <a:t> and </a:t>
            </a:r>
            <a:r>
              <a:rPr lang="en" b="1"/>
              <a:t>divide</a:t>
            </a:r>
            <a:r>
              <a:rPr lang="en"/>
              <a:t> the problem into K simpler </a:t>
            </a:r>
            <a:r>
              <a:rPr lang="en" b="1"/>
              <a:t>subproblems</a:t>
            </a:r>
            <a:r>
              <a:rPr lang="en"/>
              <a:t>, each of which is associated with </a:t>
            </a:r>
            <a:r>
              <a:rPr lang="en" b="1"/>
              <a:t>at least one</a:t>
            </a:r>
            <a:r>
              <a:rPr lang="en"/>
              <a:t> cluster.</a:t>
            </a:r>
            <a:endParaRPr/>
          </a:p>
          <a:p>
            <a:pPr marL="457200" lvl="0" indent="-342900" algn="l" rtl="0">
              <a:spcBef>
                <a:spcPts val="0"/>
              </a:spcBef>
              <a:spcAft>
                <a:spcPts val="0"/>
              </a:spcAft>
              <a:buSzPts val="1800"/>
              <a:buChar char="●"/>
            </a:pPr>
            <a:r>
              <a:rPr lang="en"/>
              <a:t>each cluster will be classified </a:t>
            </a:r>
            <a:r>
              <a:rPr lang="en" b="1"/>
              <a:t>accurately</a:t>
            </a:r>
            <a:r>
              <a:rPr lang="en"/>
              <a:t> by a subset of experts. </a:t>
            </a:r>
            <a:endParaRPr/>
          </a:p>
          <a:p>
            <a:pPr marL="457200" lvl="0" indent="-342900" algn="l" rtl="0">
              <a:spcBef>
                <a:spcPts val="0"/>
              </a:spcBef>
              <a:spcAft>
                <a:spcPts val="0"/>
              </a:spcAft>
              <a:buSzPts val="1800"/>
              <a:buChar char="●"/>
            </a:pPr>
            <a:r>
              <a:rPr lang="en" b="1"/>
              <a:t>zero initialization</a:t>
            </a:r>
            <a:r>
              <a:rPr lang="en"/>
              <a:t> of the </a:t>
            </a:r>
            <a:r>
              <a:rPr lang="en" b="1"/>
              <a:t>gating</a:t>
            </a:r>
            <a:r>
              <a:rPr lang="en"/>
              <a:t> network is important</a:t>
            </a:r>
            <a:endParaRPr/>
          </a:p>
        </p:txBody>
      </p:sp>
      <p:pic>
        <p:nvPicPr>
          <p:cNvPr id="355" name="Google Shape;355;p51"/>
          <p:cNvPicPr preferRelativeResize="0"/>
          <p:nvPr/>
        </p:nvPicPr>
        <p:blipFill>
          <a:blip r:embed="rId3">
            <a:alphaModFix/>
          </a:blip>
          <a:stretch>
            <a:fillRect/>
          </a:stretch>
        </p:blipFill>
        <p:spPr>
          <a:xfrm>
            <a:off x="1138575" y="505025"/>
            <a:ext cx="6866852" cy="2367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xEl>
                                              <p:pRg st="0" end="0"/>
                                            </p:txEl>
                                          </p:spTgt>
                                        </p:tgtEl>
                                        <p:attrNameLst>
                                          <p:attrName>style.visibility</p:attrName>
                                        </p:attrNameLst>
                                      </p:cBhvr>
                                      <p:to>
                                        <p:strVal val="visible"/>
                                      </p:to>
                                    </p:set>
                                    <p:animEffect transition="in" filter="fade">
                                      <p:cBhvr>
                                        <p:cTn id="7" dur="1000"/>
                                        <p:tgtEl>
                                          <p:spTgt spid="3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4">
                                            <p:txEl>
                                              <p:pRg st="1" end="1"/>
                                            </p:txEl>
                                          </p:spTgt>
                                        </p:tgtEl>
                                        <p:attrNameLst>
                                          <p:attrName>style.visibility</p:attrName>
                                        </p:attrNameLst>
                                      </p:cBhvr>
                                      <p:to>
                                        <p:strVal val="visible"/>
                                      </p:to>
                                    </p:set>
                                    <p:animEffect transition="in" filter="fade">
                                      <p:cBhvr>
                                        <p:cTn id="12" dur="1000"/>
                                        <p:tgtEl>
                                          <p:spTgt spid="3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4">
                                            <p:txEl>
                                              <p:pRg st="2" end="2"/>
                                            </p:txEl>
                                          </p:spTgt>
                                        </p:tgtEl>
                                        <p:attrNameLst>
                                          <p:attrName>style.visibility</p:attrName>
                                        </p:attrNameLst>
                                      </p:cBhvr>
                                      <p:to>
                                        <p:strVal val="visible"/>
                                      </p:to>
                                    </p:set>
                                    <p:animEffect transition="in" filter="fade">
                                      <p:cBhvr>
                                        <p:cTn id="17" dur="1000"/>
                                        <p:tgtEl>
                                          <p:spTgt spid="3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4">
                                            <p:txEl>
                                              <p:pRg st="3" end="3"/>
                                            </p:txEl>
                                          </p:spTgt>
                                        </p:tgtEl>
                                        <p:attrNameLst>
                                          <p:attrName>style.visibility</p:attrName>
                                        </p:attrNameLst>
                                      </p:cBhvr>
                                      <p:to>
                                        <p:strVal val="visible"/>
                                      </p:to>
                                    </p:set>
                                    <p:animEffect transition="in" filter="fade">
                                      <p:cBhvr>
                                        <p:cTn id="22" dur="1000"/>
                                        <p:tgtEl>
                                          <p:spTgt spid="3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Google is a Big fan of MoE</a:t>
            </a:r>
            <a:endParaRPr/>
          </a:p>
        </p:txBody>
      </p:sp>
      <p:sp>
        <p:nvSpPr>
          <p:cNvPr id="77" name="Google Shape;77;p16"/>
          <p:cNvSpPr txBox="1">
            <a:spLocks noGrp="1"/>
          </p:cNvSpPr>
          <p:nvPr>
            <p:ph type="body" idx="1"/>
          </p:nvPr>
        </p:nvSpPr>
        <p:spPr>
          <a:xfrm>
            <a:off x="5407750" y="1017725"/>
            <a:ext cx="3424500" cy="355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Language Model:</a:t>
            </a:r>
            <a:endParaRPr/>
          </a:p>
          <a:p>
            <a:pPr marL="457200" lvl="0" indent="-342900" algn="l" rtl="0">
              <a:spcBef>
                <a:spcPts val="1200"/>
              </a:spcBef>
              <a:spcAft>
                <a:spcPts val="0"/>
              </a:spcAft>
              <a:buSzPts val="1800"/>
              <a:buChar char="●"/>
            </a:pPr>
            <a:r>
              <a:rPr lang="en"/>
              <a:t>Switch Transformer</a:t>
            </a:r>
            <a:endParaRPr/>
          </a:p>
          <a:p>
            <a:pPr marL="457200" lvl="0" indent="-342900" algn="l" rtl="0">
              <a:spcBef>
                <a:spcPts val="0"/>
              </a:spcBef>
              <a:spcAft>
                <a:spcPts val="0"/>
              </a:spcAft>
              <a:buSzPts val="1800"/>
              <a:buChar char="●"/>
            </a:pPr>
            <a:r>
              <a:rPr lang="en"/>
              <a:t>Task-MoE</a:t>
            </a:r>
            <a:endParaRPr/>
          </a:p>
          <a:p>
            <a:pPr marL="457200" lvl="0" indent="-342900" algn="l" rtl="0">
              <a:spcBef>
                <a:spcPts val="0"/>
              </a:spcBef>
              <a:spcAft>
                <a:spcPts val="0"/>
              </a:spcAft>
              <a:buSzPts val="1800"/>
              <a:buChar char="●"/>
            </a:pPr>
            <a:r>
              <a:rPr lang="en"/>
              <a:t>GLaM</a:t>
            </a:r>
            <a:endParaRPr/>
          </a:p>
          <a:p>
            <a:pPr marL="0" lvl="0" indent="0" algn="l" rtl="0">
              <a:spcBef>
                <a:spcPts val="1200"/>
              </a:spcBef>
              <a:spcAft>
                <a:spcPts val="0"/>
              </a:spcAft>
              <a:buNone/>
            </a:pPr>
            <a:r>
              <a:rPr lang="en"/>
              <a:t>Vision Model:</a:t>
            </a:r>
            <a:endParaRPr/>
          </a:p>
          <a:p>
            <a:pPr marL="457200" lvl="0" indent="-342900" algn="l" rtl="0">
              <a:spcBef>
                <a:spcPts val="1200"/>
              </a:spcBef>
              <a:spcAft>
                <a:spcPts val="0"/>
              </a:spcAft>
              <a:buSzPts val="1800"/>
              <a:buChar char="●"/>
            </a:pPr>
            <a:r>
              <a:rPr lang="en"/>
              <a:t>ViMoe (Vision MoE)</a:t>
            </a:r>
            <a:endParaRPr/>
          </a:p>
          <a:p>
            <a:pPr marL="457200" lvl="0" indent="-342900" algn="l" rtl="0">
              <a:spcBef>
                <a:spcPts val="0"/>
              </a:spcBef>
              <a:spcAft>
                <a:spcPts val="0"/>
              </a:spcAft>
              <a:buSzPts val="1800"/>
              <a:buChar char="●"/>
            </a:pPr>
            <a:r>
              <a:rPr lang="en"/>
              <a:t>LiMoE</a:t>
            </a:r>
            <a:endParaRPr/>
          </a:p>
        </p:txBody>
      </p:sp>
      <p:pic>
        <p:nvPicPr>
          <p:cNvPr id="78" name="Google Shape;78;p16" descr="Subscribe to our Channel: https://www.youtube.com/google &#10;Tweet with us on Twitter: https://twitter.com/google &#10;Follow us on Instagram: https://www.instagram.com/google &#10;Join us on Facebook: https://www.facebook.com/Google" title="Pathways">
            <a:hlinkClick r:id="rId3"/>
          </p:cNvPr>
          <p:cNvPicPr preferRelativeResize="0"/>
          <p:nvPr/>
        </p:nvPicPr>
        <p:blipFill>
          <a:blip r:embed="rId4">
            <a:alphaModFix/>
          </a:blip>
          <a:stretch>
            <a:fillRect/>
          </a:stretch>
        </p:blipFill>
        <p:spPr>
          <a:xfrm>
            <a:off x="311700" y="114617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311700" y="179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Important insights</a:t>
            </a:r>
            <a:endParaRPr/>
          </a:p>
        </p:txBody>
      </p:sp>
      <p:sp>
        <p:nvSpPr>
          <p:cNvPr id="361" name="Google Shape;361;p52"/>
          <p:cNvSpPr txBox="1">
            <a:spLocks noGrp="1"/>
          </p:cNvSpPr>
          <p:nvPr>
            <p:ph type="body" idx="1"/>
          </p:nvPr>
        </p:nvSpPr>
        <p:spPr>
          <a:xfrm>
            <a:off x="311700" y="984350"/>
            <a:ext cx="8520600" cy="3902100"/>
          </a:xfrm>
          <a:prstGeom prst="rect">
            <a:avLst/>
          </a:prstGeom>
        </p:spPr>
        <p:txBody>
          <a:bodyPr spcFirstLastPara="1" wrap="square" lIns="91425" tIns="91425" rIns="91425" bIns="91425" anchor="t" anchorCtr="0">
            <a:normAutofit/>
          </a:bodyPr>
          <a:lstStyle/>
          <a:p>
            <a:pPr marL="457200" lvl="0" indent="-349250" algn="l" rtl="0">
              <a:spcBef>
                <a:spcPts val="1200"/>
              </a:spcBef>
              <a:spcAft>
                <a:spcPts val="0"/>
              </a:spcAft>
              <a:buClr>
                <a:schemeClr val="dk1"/>
              </a:buClr>
              <a:buSzPts val="1900"/>
              <a:buChar char="●"/>
            </a:pPr>
            <a:r>
              <a:rPr lang="en" sz="1900">
                <a:solidFill>
                  <a:schemeClr val="dk1"/>
                </a:solidFill>
              </a:rPr>
              <a:t>the </a:t>
            </a:r>
            <a:r>
              <a:rPr lang="en" sz="1900" b="1">
                <a:solidFill>
                  <a:srgbClr val="FF9900"/>
                </a:solidFill>
              </a:rPr>
              <a:t>cluster</a:t>
            </a:r>
            <a:r>
              <a:rPr lang="en" sz="1900">
                <a:solidFill>
                  <a:schemeClr val="dk1"/>
                </a:solidFill>
              </a:rPr>
              <a:t> structure of the underlying problem and the </a:t>
            </a:r>
            <a:r>
              <a:rPr lang="en" sz="1900" b="1">
                <a:solidFill>
                  <a:srgbClr val="FF9900"/>
                </a:solidFill>
              </a:rPr>
              <a:t>non-linearity</a:t>
            </a:r>
            <a:r>
              <a:rPr lang="en" sz="1900">
                <a:solidFill>
                  <a:schemeClr val="dk1"/>
                </a:solidFill>
              </a:rPr>
              <a:t> of the expert are pivotal to the success of MoE</a:t>
            </a:r>
            <a:endParaRPr sz="1900">
              <a:solidFill>
                <a:schemeClr val="dk1"/>
              </a:solidFill>
            </a:endParaRPr>
          </a:p>
          <a:p>
            <a:pPr marL="457200" lvl="0" indent="0" algn="l" rtl="0">
              <a:spcBef>
                <a:spcPts val="1200"/>
              </a:spcBef>
              <a:spcAft>
                <a:spcPts val="0"/>
              </a:spcAft>
              <a:buNone/>
            </a:pPr>
            <a:endParaRPr sz="1900">
              <a:solidFill>
                <a:schemeClr val="dk1"/>
              </a:solidFill>
            </a:endParaRPr>
          </a:p>
          <a:p>
            <a:pPr marL="457200" lvl="0" indent="-349250" algn="l" rtl="0">
              <a:spcBef>
                <a:spcPts val="1200"/>
              </a:spcBef>
              <a:spcAft>
                <a:spcPts val="0"/>
              </a:spcAft>
              <a:buClr>
                <a:schemeClr val="dk1"/>
              </a:buClr>
              <a:buSzPts val="1900"/>
              <a:buChar char="●"/>
            </a:pPr>
            <a:r>
              <a:rPr lang="en" sz="1900">
                <a:solidFill>
                  <a:schemeClr val="dk1"/>
                </a:solidFill>
              </a:rPr>
              <a:t>the router can learn the </a:t>
            </a:r>
            <a:r>
              <a:rPr lang="en" sz="1900" b="1">
                <a:solidFill>
                  <a:srgbClr val="6AA84F"/>
                </a:solidFill>
              </a:rPr>
              <a:t>cluster-center</a:t>
            </a:r>
            <a:r>
              <a:rPr lang="en" sz="1900">
                <a:solidFill>
                  <a:schemeClr val="dk1"/>
                </a:solidFill>
              </a:rPr>
              <a:t> features, which helps divide the input </a:t>
            </a:r>
            <a:r>
              <a:rPr lang="en" sz="1900" b="1">
                <a:solidFill>
                  <a:srgbClr val="6AA84F"/>
                </a:solidFill>
              </a:rPr>
              <a:t>complex</a:t>
            </a:r>
            <a:r>
              <a:rPr lang="en" sz="1900">
                <a:solidFill>
                  <a:schemeClr val="dk1"/>
                </a:solidFill>
              </a:rPr>
              <a:t> problem into </a:t>
            </a:r>
            <a:r>
              <a:rPr lang="en" sz="1900" b="1">
                <a:solidFill>
                  <a:srgbClr val="6AA84F"/>
                </a:solidFill>
              </a:rPr>
              <a:t>simpler</a:t>
            </a:r>
            <a:r>
              <a:rPr lang="en" sz="1900">
                <a:solidFill>
                  <a:schemeClr val="dk1"/>
                </a:solidFill>
              </a:rPr>
              <a:t> classification sub-problems that individual experts can conquer.</a:t>
            </a:r>
            <a:endParaRPr sz="1900">
              <a:solidFill>
                <a:schemeClr val="dk1"/>
              </a:solidFill>
            </a:endParaRPr>
          </a:p>
          <a:p>
            <a:pPr marL="0" lvl="0" indent="0" algn="l" rtl="0">
              <a:spcBef>
                <a:spcPts val="1200"/>
              </a:spcBef>
              <a:spcAft>
                <a:spcPts val="0"/>
              </a:spcAft>
              <a:buNone/>
            </a:pPr>
            <a:endParaRPr sz="1900">
              <a:solidFill>
                <a:schemeClr val="dk1"/>
              </a:solidFill>
            </a:endParaRPr>
          </a:p>
          <a:p>
            <a:pPr marL="457200" lvl="0" indent="-349250" algn="l" rtl="0">
              <a:spcBef>
                <a:spcPts val="1200"/>
              </a:spcBef>
              <a:spcAft>
                <a:spcPts val="0"/>
              </a:spcAft>
              <a:buClr>
                <a:schemeClr val="dk1"/>
              </a:buClr>
              <a:buSzPts val="1900"/>
              <a:buChar char="●"/>
            </a:pPr>
            <a:r>
              <a:rPr lang="en" sz="1900">
                <a:solidFill>
                  <a:schemeClr val="dk1"/>
                </a:solidFill>
              </a:rPr>
              <a:t>the experts become </a:t>
            </a:r>
            <a:r>
              <a:rPr lang="en" sz="1900" b="1">
                <a:solidFill>
                  <a:srgbClr val="A64D79"/>
                </a:solidFill>
              </a:rPr>
              <a:t>specialized</a:t>
            </a:r>
            <a:r>
              <a:rPr lang="en" sz="1900">
                <a:solidFill>
                  <a:schemeClr val="dk1"/>
                </a:solidFill>
              </a:rPr>
              <a:t> to some specific task only based on the </a:t>
            </a:r>
            <a:r>
              <a:rPr lang="en" sz="1900" b="1">
                <a:solidFill>
                  <a:srgbClr val="A64D79"/>
                </a:solidFill>
              </a:rPr>
              <a:t>initialization</a:t>
            </a:r>
            <a:endParaRPr sz="2600" b="1">
              <a:solidFill>
                <a:srgbClr val="A64D7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animEffect transition="in" filter="fade">
                                      <p:cBhvr>
                                        <p:cTn id="7" dur="1000"/>
                                        <p:tgtEl>
                                          <p:spTgt spid="3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xEl>
                                              <p:pRg st="1" end="1"/>
                                            </p:txEl>
                                          </p:spTgt>
                                        </p:tgtEl>
                                        <p:attrNameLst>
                                          <p:attrName>style.visibility</p:attrName>
                                        </p:attrNameLst>
                                      </p:cBhvr>
                                      <p:to>
                                        <p:strVal val="visible"/>
                                      </p:to>
                                    </p:set>
                                    <p:animEffect transition="in" filter="fade">
                                      <p:cBhvr>
                                        <p:cTn id="12" dur="1000"/>
                                        <p:tgtEl>
                                          <p:spTgt spid="3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1">
                                            <p:txEl>
                                              <p:pRg st="2" end="2"/>
                                            </p:txEl>
                                          </p:spTgt>
                                        </p:tgtEl>
                                        <p:attrNameLst>
                                          <p:attrName>style.visibility</p:attrName>
                                        </p:attrNameLst>
                                      </p:cBhvr>
                                      <p:to>
                                        <p:strVal val="visible"/>
                                      </p:to>
                                    </p:set>
                                    <p:animEffect transition="in" filter="fade">
                                      <p:cBhvr>
                                        <p:cTn id="17" dur="1000"/>
                                        <p:tgtEl>
                                          <p:spTgt spid="3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1">
                                            <p:txEl>
                                              <p:pRg st="3" end="3"/>
                                            </p:txEl>
                                          </p:spTgt>
                                        </p:tgtEl>
                                        <p:attrNameLst>
                                          <p:attrName>style.visibility</p:attrName>
                                        </p:attrNameLst>
                                      </p:cBhvr>
                                      <p:to>
                                        <p:strVal val="visible"/>
                                      </p:to>
                                    </p:set>
                                    <p:animEffect transition="in" filter="fade">
                                      <p:cBhvr>
                                        <p:cTn id="22" dur="1000"/>
                                        <p:tgtEl>
                                          <p:spTgt spid="3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1">
                                            <p:txEl>
                                              <p:pRg st="4" end="4"/>
                                            </p:txEl>
                                          </p:spTgt>
                                        </p:tgtEl>
                                        <p:attrNameLst>
                                          <p:attrName>style.visibility</p:attrName>
                                        </p:attrNameLst>
                                      </p:cBhvr>
                                      <p:to>
                                        <p:strVal val="visible"/>
                                      </p:to>
                                    </p:set>
                                    <p:animEffect transition="in" filter="fade">
                                      <p:cBhvr>
                                        <p:cTn id="27" dur="1000"/>
                                        <p:tgtEl>
                                          <p:spTgt spid="3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3"/>
          <p:cNvSpPr txBox="1">
            <a:spLocks noGrp="1"/>
          </p:cNvSpPr>
          <p:nvPr>
            <p:ph type="title"/>
          </p:nvPr>
        </p:nvSpPr>
        <p:spPr>
          <a:xfrm>
            <a:off x="283500" y="82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dirty="0"/>
              <a:t>Sparse Mixture-of-Experts are Domain Generalizable Learners (ICLR-23)</a:t>
            </a:r>
            <a:endParaRPr sz="2020" dirty="0"/>
          </a:p>
        </p:txBody>
      </p:sp>
      <p:sp>
        <p:nvSpPr>
          <p:cNvPr id="367" name="Google Shape;367;p53"/>
          <p:cNvSpPr txBox="1">
            <a:spLocks noGrp="1"/>
          </p:cNvSpPr>
          <p:nvPr>
            <p:ph type="body" idx="1"/>
          </p:nvPr>
        </p:nvSpPr>
        <p:spPr>
          <a:xfrm>
            <a:off x="50150" y="852400"/>
            <a:ext cx="6100800" cy="3716400"/>
          </a:xfrm>
          <a:prstGeom prst="rect">
            <a:avLst/>
          </a:prstGeom>
        </p:spPr>
        <p:txBody>
          <a:bodyPr spcFirstLastPara="1" wrap="square" lIns="91425" tIns="91425" rIns="91425" bIns="91425" anchor="t" anchorCtr="0">
            <a:normAutofit lnSpcReduction="20000"/>
          </a:bodyPr>
          <a:lstStyle/>
          <a:p>
            <a:pPr marL="457200" lvl="0" indent="-318770" algn="l" rtl="0">
              <a:spcBef>
                <a:spcPts val="0"/>
              </a:spcBef>
              <a:spcAft>
                <a:spcPts val="0"/>
              </a:spcAft>
              <a:buClr>
                <a:schemeClr val="dk1"/>
              </a:buClr>
              <a:buSzPts val="1420"/>
              <a:buChar char="●"/>
            </a:pPr>
            <a:r>
              <a:rPr lang="en" sz="1420">
                <a:solidFill>
                  <a:schemeClr val="dk1"/>
                </a:solidFill>
                <a:highlight>
                  <a:schemeClr val="lt1"/>
                </a:highlight>
              </a:rPr>
              <a:t>ViT with ERM outperforms CNNs with SOTA DG algorithms</a:t>
            </a:r>
            <a:endParaRPr sz="1420">
              <a:solidFill>
                <a:schemeClr val="dk1"/>
              </a:solidFill>
              <a:highlight>
                <a:schemeClr val="lt1"/>
              </a:highlight>
            </a:endParaRPr>
          </a:p>
          <a:p>
            <a:pPr marL="0" lvl="0" indent="0" algn="l" rtl="0">
              <a:spcBef>
                <a:spcPts val="1200"/>
              </a:spcBef>
              <a:spcAft>
                <a:spcPts val="0"/>
              </a:spcAft>
              <a:buNone/>
            </a:pPr>
            <a:endParaRPr sz="1420">
              <a:solidFill>
                <a:schemeClr val="dk1"/>
              </a:solidFill>
              <a:highlight>
                <a:schemeClr val="lt1"/>
              </a:highlight>
            </a:endParaRPr>
          </a:p>
          <a:p>
            <a:pPr marL="457200" lvl="0" indent="-318770" algn="l" rtl="0">
              <a:spcBef>
                <a:spcPts val="1200"/>
              </a:spcBef>
              <a:spcAft>
                <a:spcPts val="0"/>
              </a:spcAft>
              <a:buClr>
                <a:schemeClr val="dk1"/>
              </a:buClr>
              <a:buSzPts val="1420"/>
              <a:buChar char="●"/>
            </a:pPr>
            <a:r>
              <a:rPr lang="en" sz="1420">
                <a:solidFill>
                  <a:schemeClr val="dk1"/>
                </a:solidFill>
                <a:highlight>
                  <a:schemeClr val="lt1"/>
                </a:highlight>
              </a:rPr>
              <a:t>They discuss this in two perspectives</a:t>
            </a:r>
            <a:endParaRPr sz="1420">
              <a:solidFill>
                <a:schemeClr val="dk1"/>
              </a:solidFill>
              <a:highlight>
                <a:schemeClr val="lt1"/>
              </a:highlight>
            </a:endParaRPr>
          </a:p>
          <a:p>
            <a:pPr marL="914400" lvl="1" indent="-318769" algn="l" rtl="0">
              <a:spcBef>
                <a:spcPts val="0"/>
              </a:spcBef>
              <a:spcAft>
                <a:spcPts val="0"/>
              </a:spcAft>
              <a:buClr>
                <a:schemeClr val="dk1"/>
              </a:buClr>
              <a:buSzPts val="1420"/>
              <a:buChar char="○"/>
            </a:pPr>
            <a:r>
              <a:rPr lang="en" sz="1420">
                <a:solidFill>
                  <a:schemeClr val="dk1"/>
                </a:solidFill>
                <a:highlight>
                  <a:schemeClr val="lt1"/>
                </a:highlight>
              </a:rPr>
              <a:t>Theoretical: Algorithmic Alignment (Xu et al., 2020)</a:t>
            </a:r>
            <a:endParaRPr sz="1420">
              <a:solidFill>
                <a:schemeClr val="dk1"/>
              </a:solidFill>
              <a:highlight>
                <a:schemeClr val="lt1"/>
              </a:highlight>
            </a:endParaRPr>
          </a:p>
          <a:p>
            <a:pPr marL="1371600" lvl="2" indent="-318769" algn="l" rtl="0">
              <a:spcBef>
                <a:spcPts val="0"/>
              </a:spcBef>
              <a:spcAft>
                <a:spcPts val="0"/>
              </a:spcAft>
              <a:buClr>
                <a:schemeClr val="dk1"/>
              </a:buClr>
              <a:buSzPts val="1420"/>
              <a:buChar char="■"/>
            </a:pPr>
            <a:r>
              <a:rPr lang="en" sz="1420">
                <a:solidFill>
                  <a:schemeClr val="dk1"/>
                </a:solidFill>
                <a:highlight>
                  <a:schemeClr val="lt1"/>
                </a:highlight>
              </a:rPr>
              <a:t>defines the </a:t>
            </a:r>
            <a:r>
              <a:rPr lang="en" sz="1420" b="1">
                <a:solidFill>
                  <a:schemeClr val="dk1"/>
                </a:solidFill>
                <a:highlight>
                  <a:schemeClr val="lt1"/>
                </a:highlight>
              </a:rPr>
              <a:t>difficulty</a:t>
            </a:r>
            <a:r>
              <a:rPr lang="en" sz="1420">
                <a:solidFill>
                  <a:schemeClr val="dk1"/>
                </a:solidFill>
                <a:highlight>
                  <a:schemeClr val="lt1"/>
                </a:highlight>
              </a:rPr>
              <a:t> of learning a function that can be </a:t>
            </a:r>
            <a:r>
              <a:rPr lang="en" sz="1420" b="1">
                <a:solidFill>
                  <a:schemeClr val="dk1"/>
                </a:solidFill>
                <a:highlight>
                  <a:schemeClr val="lt1"/>
                </a:highlight>
              </a:rPr>
              <a:t>decomposed</a:t>
            </a:r>
            <a:r>
              <a:rPr lang="en" sz="1420">
                <a:solidFill>
                  <a:schemeClr val="dk1"/>
                </a:solidFill>
                <a:highlight>
                  <a:schemeClr val="lt1"/>
                </a:highlight>
              </a:rPr>
              <a:t> into </a:t>
            </a:r>
            <a:r>
              <a:rPr lang="en" sz="1420" b="1">
                <a:solidFill>
                  <a:schemeClr val="dk1"/>
                </a:solidFill>
                <a:highlight>
                  <a:schemeClr val="lt1"/>
                </a:highlight>
              </a:rPr>
              <a:t>N sub-functions</a:t>
            </a:r>
            <a:r>
              <a:rPr lang="en" sz="1420">
                <a:solidFill>
                  <a:schemeClr val="dk1"/>
                </a:solidFill>
                <a:highlight>
                  <a:schemeClr val="lt1"/>
                </a:highlight>
              </a:rPr>
              <a:t> if your neural network can also </a:t>
            </a:r>
            <a:r>
              <a:rPr lang="en" sz="1420" b="1">
                <a:solidFill>
                  <a:schemeClr val="dk1"/>
                </a:solidFill>
                <a:highlight>
                  <a:schemeClr val="lt1"/>
                </a:highlight>
              </a:rPr>
              <a:t>decompose</a:t>
            </a:r>
            <a:r>
              <a:rPr lang="en" sz="1420">
                <a:solidFill>
                  <a:schemeClr val="dk1"/>
                </a:solidFill>
                <a:highlight>
                  <a:schemeClr val="lt1"/>
                </a:highlight>
              </a:rPr>
              <a:t> into similar </a:t>
            </a:r>
            <a:r>
              <a:rPr lang="en" sz="1420" b="1">
                <a:solidFill>
                  <a:schemeClr val="dk1"/>
                </a:solidFill>
                <a:highlight>
                  <a:schemeClr val="lt1"/>
                </a:highlight>
              </a:rPr>
              <a:t>subcomponents</a:t>
            </a:r>
            <a:r>
              <a:rPr lang="en" sz="1420">
                <a:solidFill>
                  <a:schemeClr val="dk1"/>
                </a:solidFill>
                <a:highlight>
                  <a:schemeClr val="lt1"/>
                </a:highlight>
              </a:rPr>
              <a:t>.</a:t>
            </a:r>
            <a:endParaRPr sz="1420">
              <a:solidFill>
                <a:schemeClr val="dk1"/>
              </a:solidFill>
              <a:highlight>
                <a:schemeClr val="lt1"/>
              </a:highlight>
            </a:endParaRPr>
          </a:p>
          <a:p>
            <a:pPr marL="914400" lvl="1" indent="-318769" algn="l" rtl="0">
              <a:spcBef>
                <a:spcPts val="0"/>
              </a:spcBef>
              <a:spcAft>
                <a:spcPts val="0"/>
              </a:spcAft>
              <a:buClr>
                <a:schemeClr val="dk1"/>
              </a:buClr>
              <a:buSzPts val="1420"/>
              <a:buChar char="○"/>
            </a:pPr>
            <a:r>
              <a:rPr lang="en" sz="1420">
                <a:solidFill>
                  <a:schemeClr val="dk1"/>
                </a:solidFill>
                <a:highlight>
                  <a:schemeClr val="lt1"/>
                </a:highlight>
              </a:rPr>
              <a:t>Mechanism of MHA</a:t>
            </a:r>
            <a:endParaRPr sz="1420">
              <a:solidFill>
                <a:schemeClr val="dk1"/>
              </a:solidFill>
              <a:highlight>
                <a:schemeClr val="lt1"/>
              </a:highlight>
            </a:endParaRPr>
          </a:p>
          <a:p>
            <a:pPr marL="1371600" lvl="2" indent="-318769" algn="l" rtl="0">
              <a:spcBef>
                <a:spcPts val="0"/>
              </a:spcBef>
              <a:spcAft>
                <a:spcPts val="0"/>
              </a:spcAft>
              <a:buClr>
                <a:schemeClr val="dk1"/>
              </a:buClr>
              <a:buSzPts val="1420"/>
              <a:buChar char="■"/>
            </a:pPr>
            <a:r>
              <a:rPr lang="en" sz="1420">
                <a:solidFill>
                  <a:schemeClr val="dk1"/>
                </a:solidFill>
                <a:highlight>
                  <a:schemeClr val="lt1"/>
                </a:highlight>
              </a:rPr>
              <a:t>MHA are </a:t>
            </a:r>
            <a:r>
              <a:rPr lang="en" sz="1420" b="1">
                <a:solidFill>
                  <a:schemeClr val="dk1"/>
                </a:solidFill>
                <a:highlight>
                  <a:schemeClr val="lt1"/>
                </a:highlight>
              </a:rPr>
              <a:t>low-pass</a:t>
            </a:r>
            <a:r>
              <a:rPr lang="en" sz="1420">
                <a:solidFill>
                  <a:schemeClr val="dk1"/>
                </a:solidFill>
                <a:highlight>
                  <a:schemeClr val="lt1"/>
                </a:highlight>
              </a:rPr>
              <a:t> filters with a </a:t>
            </a:r>
            <a:r>
              <a:rPr lang="en" sz="1420" b="1">
                <a:solidFill>
                  <a:srgbClr val="9900FF"/>
                </a:solidFill>
                <a:highlight>
                  <a:schemeClr val="lt1"/>
                </a:highlight>
              </a:rPr>
              <a:t>shape</a:t>
            </a:r>
            <a:r>
              <a:rPr lang="en" sz="1420">
                <a:solidFill>
                  <a:schemeClr val="dk1"/>
                </a:solidFill>
                <a:highlight>
                  <a:schemeClr val="lt1"/>
                </a:highlight>
              </a:rPr>
              <a:t> bias</a:t>
            </a:r>
            <a:endParaRPr sz="1420">
              <a:solidFill>
                <a:schemeClr val="dk1"/>
              </a:solidFill>
              <a:highlight>
                <a:schemeClr val="lt1"/>
              </a:highlight>
            </a:endParaRPr>
          </a:p>
          <a:p>
            <a:pPr marL="1371600" lvl="2" indent="-318769" algn="l" rtl="0">
              <a:spcBef>
                <a:spcPts val="0"/>
              </a:spcBef>
              <a:spcAft>
                <a:spcPts val="0"/>
              </a:spcAft>
              <a:buClr>
                <a:schemeClr val="dk1"/>
              </a:buClr>
              <a:buSzPts val="1420"/>
              <a:buChar char="■"/>
            </a:pPr>
            <a:r>
              <a:rPr lang="en" sz="1420">
                <a:solidFill>
                  <a:schemeClr val="dk1"/>
                </a:solidFill>
                <a:highlight>
                  <a:schemeClr val="lt1"/>
                </a:highlight>
              </a:rPr>
              <a:t>convolutions are </a:t>
            </a:r>
            <a:r>
              <a:rPr lang="en" sz="1420" b="1">
                <a:solidFill>
                  <a:schemeClr val="dk1"/>
                </a:solidFill>
                <a:highlight>
                  <a:schemeClr val="lt1"/>
                </a:highlight>
              </a:rPr>
              <a:t>high-pass</a:t>
            </a:r>
            <a:r>
              <a:rPr lang="en" sz="1420">
                <a:solidFill>
                  <a:schemeClr val="dk1"/>
                </a:solidFill>
                <a:highlight>
                  <a:schemeClr val="lt1"/>
                </a:highlight>
              </a:rPr>
              <a:t> filters with a </a:t>
            </a:r>
            <a:r>
              <a:rPr lang="en" sz="1420" b="1">
                <a:solidFill>
                  <a:srgbClr val="FF9900"/>
                </a:solidFill>
                <a:highlight>
                  <a:schemeClr val="lt1"/>
                </a:highlight>
              </a:rPr>
              <a:t>texture</a:t>
            </a:r>
            <a:r>
              <a:rPr lang="en" sz="1420">
                <a:solidFill>
                  <a:schemeClr val="dk1"/>
                </a:solidFill>
                <a:highlight>
                  <a:schemeClr val="lt1"/>
                </a:highlight>
              </a:rPr>
              <a:t> bias.</a:t>
            </a:r>
            <a:endParaRPr sz="1420">
              <a:solidFill>
                <a:schemeClr val="dk1"/>
              </a:solidFill>
              <a:highlight>
                <a:schemeClr val="lt1"/>
              </a:highlight>
            </a:endParaRPr>
          </a:p>
          <a:p>
            <a:pPr marL="1371600" lvl="2" indent="-318769" algn="l" rtl="0">
              <a:spcBef>
                <a:spcPts val="0"/>
              </a:spcBef>
              <a:spcAft>
                <a:spcPts val="0"/>
              </a:spcAft>
              <a:buClr>
                <a:schemeClr val="dk1"/>
              </a:buClr>
              <a:buSzPts val="1420"/>
              <a:buChar char="■"/>
            </a:pPr>
            <a:r>
              <a:rPr lang="en" sz="1420">
                <a:solidFill>
                  <a:srgbClr val="9900FF"/>
                </a:solidFill>
                <a:highlight>
                  <a:schemeClr val="lt1"/>
                </a:highlight>
              </a:rPr>
              <a:t>shape</a:t>
            </a:r>
            <a:r>
              <a:rPr lang="en" sz="1420">
                <a:solidFill>
                  <a:schemeClr val="dk1"/>
                </a:solidFill>
                <a:highlight>
                  <a:schemeClr val="lt1"/>
                </a:highlight>
              </a:rPr>
              <a:t> attribute is often an invariant correlation</a:t>
            </a:r>
            <a:endParaRPr sz="1420">
              <a:solidFill>
                <a:schemeClr val="dk1"/>
              </a:solidFill>
              <a:highlight>
                <a:schemeClr val="lt1"/>
              </a:highlight>
            </a:endParaRPr>
          </a:p>
          <a:p>
            <a:pPr marL="1371600" lvl="2" indent="-318769" algn="l" rtl="0">
              <a:spcBef>
                <a:spcPts val="0"/>
              </a:spcBef>
              <a:spcAft>
                <a:spcPts val="0"/>
              </a:spcAft>
              <a:buClr>
                <a:schemeClr val="dk1"/>
              </a:buClr>
              <a:buSzPts val="1420"/>
              <a:buChar char="■"/>
            </a:pPr>
            <a:r>
              <a:rPr lang="en" sz="1420">
                <a:solidFill>
                  <a:srgbClr val="FF9900"/>
                </a:solidFill>
                <a:highlight>
                  <a:schemeClr val="lt1"/>
                </a:highlight>
              </a:rPr>
              <a:t>texture</a:t>
            </a:r>
            <a:r>
              <a:rPr lang="en" sz="1420">
                <a:solidFill>
                  <a:schemeClr val="dk1"/>
                </a:solidFill>
                <a:highlight>
                  <a:schemeClr val="lt1"/>
                </a:highlight>
              </a:rPr>
              <a:t> attribute is often a spurious correlation</a:t>
            </a:r>
            <a:endParaRPr sz="1420">
              <a:solidFill>
                <a:schemeClr val="dk1"/>
              </a:solidFill>
              <a:highlight>
                <a:schemeClr val="lt1"/>
              </a:highlight>
            </a:endParaRPr>
          </a:p>
          <a:p>
            <a:pPr marL="457200" lvl="0" indent="0" algn="l" rtl="0">
              <a:spcBef>
                <a:spcPts val="1200"/>
              </a:spcBef>
              <a:spcAft>
                <a:spcPts val="1200"/>
              </a:spcAft>
              <a:buNone/>
            </a:pPr>
            <a:endParaRPr sz="1420">
              <a:solidFill>
                <a:schemeClr val="dk1"/>
              </a:solidFill>
              <a:highlight>
                <a:schemeClr val="lt1"/>
              </a:highlight>
            </a:endParaRPr>
          </a:p>
        </p:txBody>
      </p:sp>
      <p:pic>
        <p:nvPicPr>
          <p:cNvPr id="368" name="Google Shape;368;p53"/>
          <p:cNvPicPr preferRelativeResize="0"/>
          <p:nvPr/>
        </p:nvPicPr>
        <p:blipFill>
          <a:blip r:embed="rId3">
            <a:alphaModFix/>
          </a:blip>
          <a:stretch>
            <a:fillRect/>
          </a:stretch>
        </p:blipFill>
        <p:spPr>
          <a:xfrm>
            <a:off x="6348988" y="482975"/>
            <a:ext cx="2700725" cy="1919024"/>
          </a:xfrm>
          <a:prstGeom prst="rect">
            <a:avLst/>
          </a:prstGeom>
          <a:noFill/>
          <a:ln>
            <a:noFill/>
          </a:ln>
        </p:spPr>
      </p:pic>
      <p:pic>
        <p:nvPicPr>
          <p:cNvPr id="369" name="Google Shape;369;p53"/>
          <p:cNvPicPr preferRelativeResize="0"/>
          <p:nvPr/>
        </p:nvPicPr>
        <p:blipFill>
          <a:blip r:embed="rId4">
            <a:alphaModFix/>
          </a:blip>
          <a:stretch>
            <a:fillRect/>
          </a:stretch>
        </p:blipFill>
        <p:spPr>
          <a:xfrm>
            <a:off x="6203712" y="2402000"/>
            <a:ext cx="2889300" cy="1995401"/>
          </a:xfrm>
          <a:prstGeom prst="rect">
            <a:avLst/>
          </a:prstGeom>
          <a:noFill/>
          <a:ln>
            <a:noFill/>
          </a:ln>
        </p:spPr>
      </p:pic>
      <p:sp>
        <p:nvSpPr>
          <p:cNvPr id="370" name="Google Shape;370;p53"/>
          <p:cNvSpPr txBox="1"/>
          <p:nvPr/>
        </p:nvSpPr>
        <p:spPr>
          <a:xfrm>
            <a:off x="4068300" y="4568800"/>
            <a:ext cx="4814100" cy="431100"/>
          </a:xfrm>
          <a:prstGeom prst="rect">
            <a:avLst/>
          </a:prstGeom>
          <a:noFill/>
          <a:ln>
            <a:noFill/>
          </a:ln>
        </p:spPr>
        <p:txBody>
          <a:bodyPr spcFirstLastPara="1" wrap="square" lIns="91425" tIns="91425" rIns="91425" bIns="91425" anchor="t" anchorCtr="0">
            <a:spAutoFit/>
          </a:bodyPr>
          <a:lstStyle/>
          <a:p>
            <a:pPr marL="457200" lvl="0" indent="-279400" algn="l" rtl="0">
              <a:spcBef>
                <a:spcPts val="0"/>
              </a:spcBef>
              <a:spcAft>
                <a:spcPts val="0"/>
              </a:spcAft>
              <a:buSzPts val="800"/>
              <a:buChar char="●"/>
            </a:pPr>
            <a:r>
              <a:rPr lang="en" sz="800"/>
              <a:t>What can neural networks reason about? (Xu et al., 2020, ICLR-20)</a:t>
            </a:r>
            <a:endParaRPr sz="800"/>
          </a:p>
          <a:p>
            <a:pPr marL="457200" lvl="0" indent="-279400" algn="l" rtl="0">
              <a:spcBef>
                <a:spcPts val="0"/>
              </a:spcBef>
              <a:spcAft>
                <a:spcPts val="0"/>
              </a:spcAft>
              <a:buSzPts val="800"/>
              <a:buChar char="●"/>
            </a:pPr>
            <a:r>
              <a:rPr lang="en" sz="800"/>
              <a:t>How do vision transformers work?  (Namuk Park and Songkuk Kim. 2022)</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gtEl>
                                        <p:attrNameLst>
                                          <p:attrName>style.visibility</p:attrName>
                                        </p:attrNameLst>
                                      </p:cBhvr>
                                      <p:to>
                                        <p:strVal val="visible"/>
                                      </p:to>
                                    </p:set>
                                    <p:animEffect transition="in" filter="fade">
                                      <p:cBhvr>
                                        <p:cTn id="12" dur="1000"/>
                                        <p:tgtEl>
                                          <p:spTgt spid="3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7">
                                            <p:txEl>
                                              <p:pRg st="0" end="0"/>
                                            </p:txEl>
                                          </p:spTgt>
                                        </p:tgtEl>
                                        <p:attrNameLst>
                                          <p:attrName>style.visibility</p:attrName>
                                        </p:attrNameLst>
                                      </p:cBhvr>
                                      <p:to>
                                        <p:strVal val="visible"/>
                                      </p:to>
                                    </p:set>
                                    <p:animEffect transition="in" filter="fade">
                                      <p:cBhvr>
                                        <p:cTn id="17" dur="1000"/>
                                        <p:tgtEl>
                                          <p:spTgt spid="36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7">
                                            <p:txEl>
                                              <p:pRg st="1" end="1"/>
                                            </p:txEl>
                                          </p:spTgt>
                                        </p:tgtEl>
                                        <p:attrNameLst>
                                          <p:attrName>style.visibility</p:attrName>
                                        </p:attrNameLst>
                                      </p:cBhvr>
                                      <p:to>
                                        <p:strVal val="visible"/>
                                      </p:to>
                                    </p:set>
                                    <p:animEffect transition="in" filter="fade">
                                      <p:cBhvr>
                                        <p:cTn id="22" dur="1000"/>
                                        <p:tgtEl>
                                          <p:spTgt spid="36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7">
                                            <p:txEl>
                                              <p:pRg st="2" end="2"/>
                                            </p:txEl>
                                          </p:spTgt>
                                        </p:tgtEl>
                                        <p:attrNameLst>
                                          <p:attrName>style.visibility</p:attrName>
                                        </p:attrNameLst>
                                      </p:cBhvr>
                                      <p:to>
                                        <p:strVal val="visible"/>
                                      </p:to>
                                    </p:set>
                                    <p:animEffect transition="in" filter="fade">
                                      <p:cBhvr>
                                        <p:cTn id="27" dur="1000"/>
                                        <p:tgtEl>
                                          <p:spTgt spid="36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7">
                                            <p:txEl>
                                              <p:pRg st="3" end="3"/>
                                            </p:txEl>
                                          </p:spTgt>
                                        </p:tgtEl>
                                        <p:attrNameLst>
                                          <p:attrName>style.visibility</p:attrName>
                                        </p:attrNameLst>
                                      </p:cBhvr>
                                      <p:to>
                                        <p:strVal val="visible"/>
                                      </p:to>
                                    </p:set>
                                    <p:animEffect transition="in" filter="fade">
                                      <p:cBhvr>
                                        <p:cTn id="32" dur="1000"/>
                                        <p:tgtEl>
                                          <p:spTgt spid="36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7">
                                            <p:txEl>
                                              <p:pRg st="4" end="4"/>
                                            </p:txEl>
                                          </p:spTgt>
                                        </p:tgtEl>
                                        <p:attrNameLst>
                                          <p:attrName>style.visibility</p:attrName>
                                        </p:attrNameLst>
                                      </p:cBhvr>
                                      <p:to>
                                        <p:strVal val="visible"/>
                                      </p:to>
                                    </p:set>
                                    <p:animEffect transition="in" filter="fade">
                                      <p:cBhvr>
                                        <p:cTn id="37" dur="1000"/>
                                        <p:tgtEl>
                                          <p:spTgt spid="36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7">
                                            <p:txEl>
                                              <p:pRg st="5" end="5"/>
                                            </p:txEl>
                                          </p:spTgt>
                                        </p:tgtEl>
                                        <p:attrNameLst>
                                          <p:attrName>style.visibility</p:attrName>
                                        </p:attrNameLst>
                                      </p:cBhvr>
                                      <p:to>
                                        <p:strVal val="visible"/>
                                      </p:to>
                                    </p:set>
                                    <p:animEffect transition="in" filter="fade">
                                      <p:cBhvr>
                                        <p:cTn id="42" dur="1000"/>
                                        <p:tgtEl>
                                          <p:spTgt spid="36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7">
                                            <p:txEl>
                                              <p:pRg st="6" end="6"/>
                                            </p:txEl>
                                          </p:spTgt>
                                        </p:tgtEl>
                                        <p:attrNameLst>
                                          <p:attrName>style.visibility</p:attrName>
                                        </p:attrNameLst>
                                      </p:cBhvr>
                                      <p:to>
                                        <p:strVal val="visible"/>
                                      </p:to>
                                    </p:set>
                                    <p:animEffect transition="in" filter="fade">
                                      <p:cBhvr>
                                        <p:cTn id="47" dur="1000"/>
                                        <p:tgtEl>
                                          <p:spTgt spid="36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7">
                                            <p:txEl>
                                              <p:pRg st="7" end="7"/>
                                            </p:txEl>
                                          </p:spTgt>
                                        </p:tgtEl>
                                        <p:attrNameLst>
                                          <p:attrName>style.visibility</p:attrName>
                                        </p:attrNameLst>
                                      </p:cBhvr>
                                      <p:to>
                                        <p:strVal val="visible"/>
                                      </p:to>
                                    </p:set>
                                    <p:animEffect transition="in" filter="fade">
                                      <p:cBhvr>
                                        <p:cTn id="52" dur="1000"/>
                                        <p:tgtEl>
                                          <p:spTgt spid="367">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7">
                                            <p:txEl>
                                              <p:pRg st="8" end="8"/>
                                            </p:txEl>
                                          </p:spTgt>
                                        </p:tgtEl>
                                        <p:attrNameLst>
                                          <p:attrName>style.visibility</p:attrName>
                                        </p:attrNameLst>
                                      </p:cBhvr>
                                      <p:to>
                                        <p:strVal val="visible"/>
                                      </p:to>
                                    </p:set>
                                    <p:animEffect transition="in" filter="fade">
                                      <p:cBhvr>
                                        <p:cTn id="57" dur="1000"/>
                                        <p:tgtEl>
                                          <p:spTgt spid="367">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67">
                                            <p:txEl>
                                              <p:pRg st="9" end="9"/>
                                            </p:txEl>
                                          </p:spTgt>
                                        </p:tgtEl>
                                        <p:attrNameLst>
                                          <p:attrName>style.visibility</p:attrName>
                                        </p:attrNameLst>
                                      </p:cBhvr>
                                      <p:to>
                                        <p:strVal val="visible"/>
                                      </p:to>
                                    </p:set>
                                    <p:animEffect transition="in" filter="fade">
                                      <p:cBhvr>
                                        <p:cTn id="62" dur="1000"/>
                                        <p:tgtEl>
                                          <p:spTgt spid="367">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7">
                                            <p:txEl>
                                              <p:pRg st="10" end="10"/>
                                            </p:txEl>
                                          </p:spTgt>
                                        </p:tgtEl>
                                        <p:attrNameLst>
                                          <p:attrName>style.visibility</p:attrName>
                                        </p:attrNameLst>
                                      </p:cBhvr>
                                      <p:to>
                                        <p:strVal val="visible"/>
                                      </p:to>
                                    </p:set>
                                    <p:animEffect transition="in" filter="fade">
                                      <p:cBhvr>
                                        <p:cTn id="67" dur="1000"/>
                                        <p:tgtEl>
                                          <p:spTgt spid="3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4"/>
          <p:cNvSpPr txBox="1">
            <a:spLocks noGrp="1"/>
          </p:cNvSpPr>
          <p:nvPr>
            <p:ph type="title"/>
          </p:nvPr>
        </p:nvSpPr>
        <p:spPr>
          <a:xfrm>
            <a:off x="311700" y="845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Generalizable Mixture-of-Experts (GMoE)</a:t>
            </a:r>
            <a:endParaRPr sz="1820"/>
          </a:p>
        </p:txBody>
      </p:sp>
      <p:sp>
        <p:nvSpPr>
          <p:cNvPr id="376" name="Google Shape;376;p54"/>
          <p:cNvSpPr txBox="1">
            <a:spLocks noGrp="1"/>
          </p:cNvSpPr>
          <p:nvPr>
            <p:ph type="body" idx="1"/>
          </p:nvPr>
        </p:nvSpPr>
        <p:spPr>
          <a:xfrm>
            <a:off x="427950" y="1181750"/>
            <a:ext cx="4454100" cy="34872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a:t>Embed the input onto a hypersphere </a:t>
            </a:r>
            <a:endParaRPr sz="1700"/>
          </a:p>
          <a:p>
            <a:pPr marL="0" lvl="0" indent="0" algn="l" rtl="0">
              <a:spcBef>
                <a:spcPts val="1200"/>
              </a:spcBef>
              <a:spcAft>
                <a:spcPts val="0"/>
              </a:spcAft>
              <a:buNone/>
            </a:pPr>
            <a:endParaRPr sz="1700"/>
          </a:p>
          <a:p>
            <a:pPr marL="457200" lvl="0" indent="-336550" algn="l" rtl="0">
              <a:spcBef>
                <a:spcPts val="1200"/>
              </a:spcBef>
              <a:spcAft>
                <a:spcPts val="0"/>
              </a:spcAft>
              <a:buSzPts val="1700"/>
              <a:buChar char="●"/>
            </a:pPr>
            <a:r>
              <a:rPr lang="en" sz="1700"/>
              <a:t>Use cosine similarity to match experts</a:t>
            </a:r>
            <a:endParaRPr sz="1700"/>
          </a:p>
          <a:p>
            <a:pPr marL="0" lvl="0" indent="0" algn="l" rtl="0">
              <a:spcBef>
                <a:spcPts val="1200"/>
              </a:spcBef>
              <a:spcAft>
                <a:spcPts val="0"/>
              </a:spcAft>
              <a:buNone/>
            </a:pPr>
            <a:endParaRPr sz="1700"/>
          </a:p>
          <a:p>
            <a:pPr marL="457200" lvl="0" indent="-336550" algn="l" rtl="0">
              <a:spcBef>
                <a:spcPts val="1200"/>
              </a:spcBef>
              <a:spcAft>
                <a:spcPts val="0"/>
              </a:spcAft>
              <a:buSzPts val="1700"/>
              <a:buChar char="●"/>
            </a:pPr>
            <a:r>
              <a:rPr lang="en" sz="1700"/>
              <a:t>Insert GMoE layer to the last two layers</a:t>
            </a:r>
            <a:endParaRPr sz="1700"/>
          </a:p>
          <a:p>
            <a:pPr marL="0" lvl="0" indent="0" algn="l" rtl="0">
              <a:spcBef>
                <a:spcPts val="1200"/>
              </a:spcBef>
              <a:spcAft>
                <a:spcPts val="1200"/>
              </a:spcAft>
              <a:buNone/>
            </a:pPr>
            <a:endParaRPr sz="1700"/>
          </a:p>
        </p:txBody>
      </p:sp>
      <p:pic>
        <p:nvPicPr>
          <p:cNvPr id="377" name="Google Shape;377;p54"/>
          <p:cNvPicPr preferRelativeResize="0"/>
          <p:nvPr/>
        </p:nvPicPr>
        <p:blipFill>
          <a:blip r:embed="rId3">
            <a:alphaModFix/>
          </a:blip>
          <a:stretch>
            <a:fillRect/>
          </a:stretch>
        </p:blipFill>
        <p:spPr>
          <a:xfrm>
            <a:off x="5575587" y="3502125"/>
            <a:ext cx="2750107" cy="572700"/>
          </a:xfrm>
          <a:prstGeom prst="rect">
            <a:avLst/>
          </a:prstGeom>
          <a:noFill/>
          <a:ln>
            <a:noFill/>
          </a:ln>
        </p:spPr>
      </p:pic>
      <p:pic>
        <p:nvPicPr>
          <p:cNvPr id="378" name="Google Shape;378;p54"/>
          <p:cNvPicPr preferRelativeResize="0"/>
          <p:nvPr/>
        </p:nvPicPr>
        <p:blipFill>
          <a:blip r:embed="rId4">
            <a:alphaModFix/>
          </a:blip>
          <a:stretch>
            <a:fillRect/>
          </a:stretch>
        </p:blipFill>
        <p:spPr>
          <a:xfrm>
            <a:off x="5407275" y="196650"/>
            <a:ext cx="3086726" cy="3080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xEl>
                                              <p:pRg st="0" end="0"/>
                                            </p:txEl>
                                          </p:spTgt>
                                        </p:tgtEl>
                                        <p:attrNameLst>
                                          <p:attrName>style.visibility</p:attrName>
                                        </p:attrNameLst>
                                      </p:cBhvr>
                                      <p:to>
                                        <p:strVal val="visible"/>
                                      </p:to>
                                    </p:set>
                                    <p:animEffect transition="in" filter="fade">
                                      <p:cBhvr>
                                        <p:cTn id="7" dur="1000"/>
                                        <p:tgtEl>
                                          <p:spTgt spid="3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xEl>
                                              <p:pRg st="1" end="1"/>
                                            </p:txEl>
                                          </p:spTgt>
                                        </p:tgtEl>
                                        <p:attrNameLst>
                                          <p:attrName>style.visibility</p:attrName>
                                        </p:attrNameLst>
                                      </p:cBhvr>
                                      <p:to>
                                        <p:strVal val="visible"/>
                                      </p:to>
                                    </p:set>
                                    <p:animEffect transition="in" filter="fade">
                                      <p:cBhvr>
                                        <p:cTn id="12" dur="1000"/>
                                        <p:tgtEl>
                                          <p:spTgt spid="3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6">
                                            <p:txEl>
                                              <p:pRg st="2" end="2"/>
                                            </p:txEl>
                                          </p:spTgt>
                                        </p:tgtEl>
                                        <p:attrNameLst>
                                          <p:attrName>style.visibility</p:attrName>
                                        </p:attrNameLst>
                                      </p:cBhvr>
                                      <p:to>
                                        <p:strVal val="visible"/>
                                      </p:to>
                                    </p:set>
                                    <p:animEffect transition="in" filter="fade">
                                      <p:cBhvr>
                                        <p:cTn id="17" dur="1000"/>
                                        <p:tgtEl>
                                          <p:spTgt spid="3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6">
                                            <p:txEl>
                                              <p:pRg st="3" end="3"/>
                                            </p:txEl>
                                          </p:spTgt>
                                        </p:tgtEl>
                                        <p:attrNameLst>
                                          <p:attrName>style.visibility</p:attrName>
                                        </p:attrNameLst>
                                      </p:cBhvr>
                                      <p:to>
                                        <p:strVal val="visible"/>
                                      </p:to>
                                    </p:set>
                                    <p:animEffect transition="in" filter="fade">
                                      <p:cBhvr>
                                        <p:cTn id="22" dur="1000"/>
                                        <p:tgtEl>
                                          <p:spTgt spid="3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6">
                                            <p:txEl>
                                              <p:pRg st="4" end="4"/>
                                            </p:txEl>
                                          </p:spTgt>
                                        </p:tgtEl>
                                        <p:attrNameLst>
                                          <p:attrName>style.visibility</p:attrName>
                                        </p:attrNameLst>
                                      </p:cBhvr>
                                      <p:to>
                                        <p:strVal val="visible"/>
                                      </p:to>
                                    </p:set>
                                    <p:animEffect transition="in" filter="fade">
                                      <p:cBhvr>
                                        <p:cTn id="27" dur="1000"/>
                                        <p:tgtEl>
                                          <p:spTgt spid="3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6">
                                            <p:txEl>
                                              <p:pRg st="5" end="5"/>
                                            </p:txEl>
                                          </p:spTgt>
                                        </p:tgtEl>
                                        <p:attrNameLst>
                                          <p:attrName>style.visibility</p:attrName>
                                        </p:attrNameLst>
                                      </p:cBhvr>
                                      <p:to>
                                        <p:strVal val="visible"/>
                                      </p:to>
                                    </p:set>
                                    <p:animEffect transition="in" filter="fade">
                                      <p:cBhvr>
                                        <p:cTn id="32" dur="1000"/>
                                        <p:tgtEl>
                                          <p:spTgt spid="3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5"/>
          <p:cNvSpPr txBox="1">
            <a:spLocks noGrp="1"/>
          </p:cNvSpPr>
          <p:nvPr>
            <p:ph type="title"/>
          </p:nvPr>
        </p:nvSpPr>
        <p:spPr>
          <a:xfrm>
            <a:off x="271225" y="57575"/>
            <a:ext cx="5253600" cy="51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a:highlight>
                  <a:schemeClr val="lt1"/>
                </a:highlight>
              </a:rPr>
              <a:t>Expert selection</a:t>
            </a:r>
            <a:endParaRPr sz="2020">
              <a:highlight>
                <a:schemeClr val="lt1"/>
              </a:highlight>
            </a:endParaRPr>
          </a:p>
        </p:txBody>
      </p:sp>
      <p:sp>
        <p:nvSpPr>
          <p:cNvPr id="384" name="Google Shape;384;p55"/>
          <p:cNvSpPr txBox="1">
            <a:spLocks noGrp="1"/>
          </p:cNvSpPr>
          <p:nvPr>
            <p:ph type="body" idx="1"/>
          </p:nvPr>
        </p:nvSpPr>
        <p:spPr>
          <a:xfrm>
            <a:off x="185775" y="863550"/>
            <a:ext cx="38730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each expert focus on distinct visual attributes</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similar attributes are attended by the same expert (e.g., the left wing and the right wing are both attended by e4).</a:t>
            </a:r>
            <a:endParaRPr/>
          </a:p>
        </p:txBody>
      </p:sp>
      <p:pic>
        <p:nvPicPr>
          <p:cNvPr id="385" name="Google Shape;385;p55"/>
          <p:cNvPicPr preferRelativeResize="0"/>
          <p:nvPr/>
        </p:nvPicPr>
        <p:blipFill>
          <a:blip r:embed="rId3">
            <a:alphaModFix/>
          </a:blip>
          <a:stretch>
            <a:fillRect/>
          </a:stretch>
        </p:blipFill>
        <p:spPr>
          <a:xfrm>
            <a:off x="4363575" y="2399625"/>
            <a:ext cx="4780426" cy="2127037"/>
          </a:xfrm>
          <a:prstGeom prst="rect">
            <a:avLst/>
          </a:prstGeom>
          <a:noFill/>
          <a:ln>
            <a:noFill/>
          </a:ln>
        </p:spPr>
      </p:pic>
      <p:pic>
        <p:nvPicPr>
          <p:cNvPr id="386" name="Google Shape;386;p55"/>
          <p:cNvPicPr preferRelativeResize="0"/>
          <p:nvPr/>
        </p:nvPicPr>
        <p:blipFill>
          <a:blip r:embed="rId4">
            <a:alphaModFix/>
          </a:blip>
          <a:stretch>
            <a:fillRect/>
          </a:stretch>
        </p:blipFill>
        <p:spPr>
          <a:xfrm>
            <a:off x="6841350" y="-1"/>
            <a:ext cx="2302650" cy="2167900"/>
          </a:xfrm>
          <a:prstGeom prst="rect">
            <a:avLst/>
          </a:prstGeom>
          <a:noFill/>
          <a:ln>
            <a:noFill/>
          </a:ln>
        </p:spPr>
      </p:pic>
      <p:pic>
        <p:nvPicPr>
          <p:cNvPr id="387" name="Google Shape;387;p55"/>
          <p:cNvPicPr preferRelativeResize="0"/>
          <p:nvPr/>
        </p:nvPicPr>
        <p:blipFill>
          <a:blip r:embed="rId5">
            <a:alphaModFix/>
          </a:blip>
          <a:stretch>
            <a:fillRect/>
          </a:stretch>
        </p:blipFill>
        <p:spPr>
          <a:xfrm>
            <a:off x="4684025" y="57575"/>
            <a:ext cx="1532076" cy="1529126"/>
          </a:xfrm>
          <a:prstGeom prst="rect">
            <a:avLst/>
          </a:prstGeom>
          <a:noFill/>
          <a:ln>
            <a:noFill/>
          </a:ln>
        </p:spPr>
      </p:pic>
      <p:cxnSp>
        <p:nvCxnSpPr>
          <p:cNvPr id="388" name="Google Shape;388;p55"/>
          <p:cNvCxnSpPr>
            <a:endCxn id="386" idx="1"/>
          </p:cNvCxnSpPr>
          <p:nvPr/>
        </p:nvCxnSpPr>
        <p:spPr>
          <a:xfrm>
            <a:off x="5860350" y="542449"/>
            <a:ext cx="981000" cy="5415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par>
                                <p:cTn id="8" presetID="10" presetClass="entr" presetSubtype="0" fill="hold" nodeType="with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fade">
                                      <p:cBhvr>
                                        <p:cTn id="10" dur="1000"/>
                                        <p:tgtEl>
                                          <p:spTgt spid="388"/>
                                        </p:tgtEl>
                                      </p:cBhvr>
                                    </p:animEffect>
                                  </p:childTnLst>
                                </p:cTn>
                              </p:par>
                              <p:par>
                                <p:cTn id="11" presetID="10" presetClass="entr" presetSubtype="0" fill="hold" nodeType="withEffect">
                                  <p:stCondLst>
                                    <p:cond delay="0"/>
                                  </p:stCondLst>
                                  <p:childTnLst>
                                    <p:set>
                                      <p:cBhvr>
                                        <p:cTn id="12" dur="1" fill="hold">
                                          <p:stCondLst>
                                            <p:cond delay="0"/>
                                          </p:stCondLst>
                                        </p:cTn>
                                        <p:tgtEl>
                                          <p:spTgt spid="387"/>
                                        </p:tgtEl>
                                        <p:attrNameLst>
                                          <p:attrName>style.visibility</p:attrName>
                                        </p:attrNameLst>
                                      </p:cBhvr>
                                      <p:to>
                                        <p:strVal val="visible"/>
                                      </p:to>
                                    </p:set>
                                    <p:animEffect transition="in" filter="fade">
                                      <p:cBhvr>
                                        <p:cTn id="13" dur="1000"/>
                                        <p:tgtEl>
                                          <p:spTgt spid="38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4"/>
                                        </p:tgtEl>
                                        <p:attrNameLst>
                                          <p:attrName>style.visibility</p:attrName>
                                        </p:attrNameLst>
                                      </p:cBhvr>
                                      <p:to>
                                        <p:strVal val="visible"/>
                                      </p:to>
                                    </p:set>
                                    <p:animEffect transition="in" filter="fade">
                                      <p:cBhvr>
                                        <p:cTn id="18" dur="1000"/>
                                        <p:tgtEl>
                                          <p:spTgt spid="38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5"/>
                                        </p:tgtEl>
                                        <p:attrNameLst>
                                          <p:attrName>style.visibility</p:attrName>
                                        </p:attrNameLst>
                                      </p:cBhvr>
                                      <p:to>
                                        <p:strVal val="visible"/>
                                      </p:to>
                                    </p:set>
                                    <p:animEffect transition="in" filter="fade">
                                      <p:cBhvr>
                                        <p:cTn id="23"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6"/>
          <p:cNvSpPr txBox="1">
            <a:spLocks noGrp="1"/>
          </p:cNvSpPr>
          <p:nvPr>
            <p:ph type="title"/>
          </p:nvPr>
        </p:nvSpPr>
        <p:spPr>
          <a:xfrm>
            <a:off x="311700" y="26050"/>
            <a:ext cx="58161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042"/>
              <a:t>Can we explicitly force a module to learn a domain?</a:t>
            </a:r>
            <a:endParaRPr sz="2042"/>
          </a:p>
        </p:txBody>
      </p:sp>
      <p:sp>
        <p:nvSpPr>
          <p:cNvPr id="394" name="Google Shape;394;p56"/>
          <p:cNvSpPr txBox="1">
            <a:spLocks noGrp="1"/>
          </p:cNvSpPr>
          <p:nvPr>
            <p:ph type="body" idx="1"/>
          </p:nvPr>
        </p:nvSpPr>
        <p:spPr>
          <a:xfrm>
            <a:off x="-122825" y="638450"/>
            <a:ext cx="5487900" cy="881700"/>
          </a:xfrm>
          <a:prstGeom prst="rect">
            <a:avLst/>
          </a:prstGeom>
        </p:spPr>
        <p:txBody>
          <a:bodyPr spcFirstLastPara="1" wrap="square" lIns="91425" tIns="91425" rIns="91425" bIns="91425" anchor="t" anchorCtr="0">
            <a:noAutofit/>
          </a:bodyPr>
          <a:lstStyle/>
          <a:p>
            <a:pPr marL="457200" lvl="0" indent="-319087" algn="l" rtl="0">
              <a:spcBef>
                <a:spcPts val="0"/>
              </a:spcBef>
              <a:spcAft>
                <a:spcPts val="0"/>
              </a:spcAft>
              <a:buSzPts val="1425"/>
              <a:buChar char="●"/>
            </a:pPr>
            <a:r>
              <a:rPr lang="en" sz="1425"/>
              <a:t>If we know the domain ID, we can easily do it. </a:t>
            </a:r>
            <a:endParaRPr sz="1425"/>
          </a:p>
          <a:p>
            <a:pPr marL="457200" lvl="0" indent="-319087" algn="l" rtl="0">
              <a:spcBef>
                <a:spcPts val="0"/>
              </a:spcBef>
              <a:spcAft>
                <a:spcPts val="0"/>
              </a:spcAft>
              <a:buSzPts val="1425"/>
              <a:buChar char="●"/>
            </a:pPr>
            <a:r>
              <a:rPr lang="en" sz="1425"/>
              <a:t>What if we don’t know the domain ID at inference time?  </a:t>
            </a:r>
            <a:endParaRPr sz="1425"/>
          </a:p>
        </p:txBody>
      </p:sp>
      <p:pic>
        <p:nvPicPr>
          <p:cNvPr id="395" name="Google Shape;395;p56"/>
          <p:cNvPicPr preferRelativeResize="0"/>
          <p:nvPr/>
        </p:nvPicPr>
        <p:blipFill>
          <a:blip r:embed="rId3">
            <a:alphaModFix/>
          </a:blip>
          <a:stretch>
            <a:fillRect/>
          </a:stretch>
        </p:blipFill>
        <p:spPr>
          <a:xfrm>
            <a:off x="5131150" y="492325"/>
            <a:ext cx="4012851" cy="2327749"/>
          </a:xfrm>
          <a:prstGeom prst="rect">
            <a:avLst/>
          </a:prstGeom>
          <a:noFill/>
          <a:ln>
            <a:noFill/>
          </a:ln>
        </p:spPr>
      </p:pic>
      <p:pic>
        <p:nvPicPr>
          <p:cNvPr id="396" name="Google Shape;396;p56"/>
          <p:cNvPicPr preferRelativeResize="0"/>
          <p:nvPr/>
        </p:nvPicPr>
        <p:blipFill>
          <a:blip r:embed="rId4">
            <a:alphaModFix/>
          </a:blip>
          <a:stretch>
            <a:fillRect/>
          </a:stretch>
        </p:blipFill>
        <p:spPr>
          <a:xfrm>
            <a:off x="6492469" y="4423739"/>
            <a:ext cx="2651557" cy="402050"/>
          </a:xfrm>
          <a:prstGeom prst="rect">
            <a:avLst/>
          </a:prstGeom>
          <a:noFill/>
          <a:ln>
            <a:noFill/>
          </a:ln>
        </p:spPr>
      </p:pic>
      <p:pic>
        <p:nvPicPr>
          <p:cNvPr id="397" name="Google Shape;397;p56"/>
          <p:cNvPicPr preferRelativeResize="0"/>
          <p:nvPr/>
        </p:nvPicPr>
        <p:blipFill>
          <a:blip r:embed="rId5">
            <a:alphaModFix/>
          </a:blip>
          <a:stretch>
            <a:fillRect/>
          </a:stretch>
        </p:blipFill>
        <p:spPr>
          <a:xfrm>
            <a:off x="6549600" y="2897779"/>
            <a:ext cx="2372325" cy="813375"/>
          </a:xfrm>
          <a:prstGeom prst="rect">
            <a:avLst/>
          </a:prstGeom>
          <a:noFill/>
          <a:ln>
            <a:noFill/>
          </a:ln>
        </p:spPr>
      </p:pic>
      <p:pic>
        <p:nvPicPr>
          <p:cNvPr id="398" name="Google Shape;398;p56"/>
          <p:cNvPicPr preferRelativeResize="0"/>
          <p:nvPr/>
        </p:nvPicPr>
        <p:blipFill>
          <a:blip r:embed="rId6">
            <a:alphaModFix/>
          </a:blip>
          <a:stretch>
            <a:fillRect/>
          </a:stretch>
        </p:blipFill>
        <p:spPr>
          <a:xfrm>
            <a:off x="4138114" y="2820075"/>
            <a:ext cx="2305728" cy="2258074"/>
          </a:xfrm>
          <a:prstGeom prst="rect">
            <a:avLst/>
          </a:prstGeom>
          <a:noFill/>
          <a:ln>
            <a:noFill/>
          </a:ln>
        </p:spPr>
      </p:pic>
      <p:sp>
        <p:nvSpPr>
          <p:cNvPr id="399" name="Google Shape;399;p56"/>
          <p:cNvSpPr txBox="1"/>
          <p:nvPr/>
        </p:nvSpPr>
        <p:spPr>
          <a:xfrm>
            <a:off x="36800" y="1733075"/>
            <a:ext cx="4052700" cy="30324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b="1">
                <a:solidFill>
                  <a:schemeClr val="dk2"/>
                </a:solidFill>
              </a:rPr>
              <a:t>Solution</a:t>
            </a:r>
            <a:endParaRPr b="1">
              <a:solidFill>
                <a:schemeClr val="dk2"/>
              </a:solidFill>
            </a:endParaRPr>
          </a:p>
          <a:p>
            <a:pPr marL="457200" lvl="0" indent="-317500" algn="l" rtl="0">
              <a:lnSpc>
                <a:spcPct val="115000"/>
              </a:lnSpc>
              <a:spcBef>
                <a:spcPts val="1200"/>
              </a:spcBef>
              <a:spcAft>
                <a:spcPts val="0"/>
              </a:spcAft>
              <a:buClr>
                <a:schemeClr val="dk2"/>
              </a:buClr>
              <a:buSzPts val="1400"/>
              <a:buChar char="●"/>
            </a:pPr>
            <a:r>
              <a:rPr lang="en">
                <a:solidFill>
                  <a:schemeClr val="dk2"/>
                </a:solidFill>
              </a:rPr>
              <a:t>For a given input text, estimate a posterior domain probabilities p(Dt |x), informed by a prior </a:t>
            </a:r>
            <a:endParaRPr>
              <a:solidFill>
                <a:schemeClr val="dk2"/>
              </a:solidFill>
            </a:endParaRPr>
          </a:p>
          <a:p>
            <a:pPr marL="914400" lvl="1" indent="-317500" algn="l" rtl="0">
              <a:lnSpc>
                <a:spcPct val="115000"/>
              </a:lnSpc>
              <a:spcBef>
                <a:spcPts val="0"/>
              </a:spcBef>
              <a:spcAft>
                <a:spcPts val="0"/>
              </a:spcAft>
              <a:buClr>
                <a:schemeClr val="dk2"/>
              </a:buClr>
              <a:buSzPts val="1400"/>
              <a:buChar char="○"/>
            </a:pPr>
            <a:r>
              <a:rPr lang="en">
                <a:solidFill>
                  <a:schemeClr val="dk2"/>
                </a:solidFill>
              </a:rPr>
              <a:t>prior is iteratively updated during inference</a:t>
            </a:r>
            <a:endParaRPr>
              <a:solidFill>
                <a:schemeClr val="dk2"/>
              </a:solidFill>
            </a:endParaRPr>
          </a:p>
          <a:p>
            <a:pPr marL="914400" lvl="1" indent="-317500" algn="l" rtl="0">
              <a:lnSpc>
                <a:spcPct val="115000"/>
              </a:lnSpc>
              <a:spcBef>
                <a:spcPts val="0"/>
              </a:spcBef>
              <a:spcAft>
                <a:spcPts val="0"/>
              </a:spcAft>
              <a:buClr>
                <a:schemeClr val="dk2"/>
              </a:buClr>
              <a:buSzPts val="1400"/>
              <a:buChar char="○"/>
            </a:pPr>
            <a:r>
              <a:rPr lang="en">
                <a:solidFill>
                  <a:schemeClr val="dk2"/>
                </a:solidFill>
              </a:rPr>
              <a:t>is precomputed and cached on held out data. 	</a:t>
            </a:r>
            <a:endParaRPr>
              <a:solidFill>
                <a:schemeClr val="dk2"/>
              </a:solidFill>
            </a:endParaRPr>
          </a:p>
          <a:p>
            <a:pPr marL="457200" lvl="0" indent="-317500" algn="l" rtl="0">
              <a:lnSpc>
                <a:spcPct val="115000"/>
              </a:lnSpc>
              <a:spcBef>
                <a:spcPts val="0"/>
              </a:spcBef>
              <a:spcAft>
                <a:spcPts val="0"/>
              </a:spcAft>
              <a:buClr>
                <a:schemeClr val="dk2"/>
              </a:buClr>
              <a:buSzPts val="1400"/>
              <a:buChar char="●"/>
            </a:pPr>
            <a:r>
              <a:rPr lang="en">
                <a:solidFill>
                  <a:schemeClr val="dk2"/>
                </a:solidFill>
              </a:rPr>
              <a:t>We use these probabilities in a weighted mixture of expert outputs to compute the hidden representation ht.</a:t>
            </a:r>
            <a:endParaRPr/>
          </a:p>
        </p:txBody>
      </p:sp>
      <p:sp>
        <p:nvSpPr>
          <p:cNvPr id="400" name="Google Shape;400;p56"/>
          <p:cNvSpPr txBox="1"/>
          <p:nvPr/>
        </p:nvSpPr>
        <p:spPr>
          <a:xfrm>
            <a:off x="7363275" y="3898100"/>
            <a:ext cx="1321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Bayes rule</a:t>
            </a:r>
            <a:endParaRPr sz="1000"/>
          </a:p>
        </p:txBody>
      </p:sp>
      <p:sp>
        <p:nvSpPr>
          <p:cNvPr id="401" name="Google Shape;401;p56"/>
          <p:cNvSpPr txBox="1"/>
          <p:nvPr/>
        </p:nvSpPr>
        <p:spPr>
          <a:xfrm>
            <a:off x="6492400" y="0"/>
            <a:ext cx="2651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DEMIX Layers: Disentangling Domains for Modular Language Modeling (NAACL-22)</a:t>
            </a:r>
            <a:endParaRPr sz="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xEl>
                                              <p:pRg st="0" end="0"/>
                                            </p:txEl>
                                          </p:spTgt>
                                        </p:tgtEl>
                                        <p:attrNameLst>
                                          <p:attrName>style.visibility</p:attrName>
                                        </p:attrNameLst>
                                      </p:cBhvr>
                                      <p:to>
                                        <p:strVal val="visible"/>
                                      </p:to>
                                    </p:set>
                                    <p:animEffect transition="in" filter="fade">
                                      <p:cBhvr>
                                        <p:cTn id="7" dur="1000"/>
                                        <p:tgtEl>
                                          <p:spTgt spid="3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
                                            <p:txEl>
                                              <p:pRg st="1" end="1"/>
                                            </p:txEl>
                                          </p:spTgt>
                                        </p:tgtEl>
                                        <p:attrNameLst>
                                          <p:attrName>style.visibility</p:attrName>
                                        </p:attrNameLst>
                                      </p:cBhvr>
                                      <p:to>
                                        <p:strVal val="visible"/>
                                      </p:to>
                                    </p:set>
                                    <p:animEffect transition="in" filter="fade">
                                      <p:cBhvr>
                                        <p:cTn id="12" dur="1000"/>
                                        <p:tgtEl>
                                          <p:spTgt spid="3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8"/>
                                        </p:tgtEl>
                                        <p:attrNameLst>
                                          <p:attrName>style.visibility</p:attrName>
                                        </p:attrNameLst>
                                      </p:cBhvr>
                                      <p:to>
                                        <p:strVal val="visible"/>
                                      </p:to>
                                    </p:set>
                                    <p:animEffect transition="in" filter="fade">
                                      <p:cBhvr>
                                        <p:cTn id="17" dur="1000"/>
                                        <p:tgtEl>
                                          <p:spTgt spid="3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7"/>
                                        </p:tgtEl>
                                        <p:attrNameLst>
                                          <p:attrName>style.visibility</p:attrName>
                                        </p:attrNameLst>
                                      </p:cBhvr>
                                      <p:to>
                                        <p:strVal val="visible"/>
                                      </p:to>
                                    </p:set>
                                    <p:animEffect transition="in" filter="fade">
                                      <p:cBhvr>
                                        <p:cTn id="22" dur="1000"/>
                                        <p:tgtEl>
                                          <p:spTgt spid="3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0"/>
                                        </p:tgtEl>
                                        <p:attrNameLst>
                                          <p:attrName>style.visibility</p:attrName>
                                        </p:attrNameLst>
                                      </p:cBhvr>
                                      <p:to>
                                        <p:strVal val="visible"/>
                                      </p:to>
                                    </p:set>
                                    <p:animEffect transition="in" filter="fade">
                                      <p:cBhvr>
                                        <p:cTn id="27" dur="1000"/>
                                        <p:tgtEl>
                                          <p:spTgt spid="4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6"/>
                                        </p:tgtEl>
                                        <p:attrNameLst>
                                          <p:attrName>style.visibility</p:attrName>
                                        </p:attrNameLst>
                                      </p:cBhvr>
                                      <p:to>
                                        <p:strVal val="visible"/>
                                      </p:to>
                                    </p:set>
                                    <p:animEffect transition="in" filter="fade">
                                      <p:cBhvr>
                                        <p:cTn id="32" dur="1000"/>
                                        <p:tgtEl>
                                          <p:spTgt spid="3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9">
                                            <p:txEl>
                                              <p:pRg st="0" end="0"/>
                                            </p:txEl>
                                          </p:spTgt>
                                        </p:tgtEl>
                                        <p:attrNameLst>
                                          <p:attrName>style.visibility</p:attrName>
                                        </p:attrNameLst>
                                      </p:cBhvr>
                                      <p:to>
                                        <p:strVal val="visible"/>
                                      </p:to>
                                    </p:set>
                                    <p:animEffect transition="in" filter="fade">
                                      <p:cBhvr>
                                        <p:cTn id="37" dur="1000"/>
                                        <p:tgtEl>
                                          <p:spTgt spid="39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9">
                                            <p:txEl>
                                              <p:pRg st="1" end="1"/>
                                            </p:txEl>
                                          </p:spTgt>
                                        </p:tgtEl>
                                        <p:attrNameLst>
                                          <p:attrName>style.visibility</p:attrName>
                                        </p:attrNameLst>
                                      </p:cBhvr>
                                      <p:to>
                                        <p:strVal val="visible"/>
                                      </p:to>
                                    </p:set>
                                    <p:animEffect transition="in" filter="fade">
                                      <p:cBhvr>
                                        <p:cTn id="42" dur="1000"/>
                                        <p:tgtEl>
                                          <p:spTgt spid="39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9">
                                            <p:txEl>
                                              <p:pRg st="2" end="2"/>
                                            </p:txEl>
                                          </p:spTgt>
                                        </p:tgtEl>
                                        <p:attrNameLst>
                                          <p:attrName>style.visibility</p:attrName>
                                        </p:attrNameLst>
                                      </p:cBhvr>
                                      <p:to>
                                        <p:strVal val="visible"/>
                                      </p:to>
                                    </p:set>
                                    <p:animEffect transition="in" filter="fade">
                                      <p:cBhvr>
                                        <p:cTn id="47" dur="1000"/>
                                        <p:tgtEl>
                                          <p:spTgt spid="39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99">
                                            <p:txEl>
                                              <p:pRg st="3" end="3"/>
                                            </p:txEl>
                                          </p:spTgt>
                                        </p:tgtEl>
                                        <p:attrNameLst>
                                          <p:attrName>style.visibility</p:attrName>
                                        </p:attrNameLst>
                                      </p:cBhvr>
                                      <p:to>
                                        <p:strVal val="visible"/>
                                      </p:to>
                                    </p:set>
                                    <p:animEffect transition="in" filter="fade">
                                      <p:cBhvr>
                                        <p:cTn id="52" dur="1000"/>
                                        <p:tgtEl>
                                          <p:spTgt spid="39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9">
                                            <p:txEl>
                                              <p:pRg st="4" end="4"/>
                                            </p:txEl>
                                          </p:spTgt>
                                        </p:tgtEl>
                                        <p:attrNameLst>
                                          <p:attrName>style.visibility</p:attrName>
                                        </p:attrNameLst>
                                      </p:cBhvr>
                                      <p:to>
                                        <p:strVal val="visible"/>
                                      </p:to>
                                    </p:set>
                                    <p:animEffect transition="in" filter="fade">
                                      <p:cBhvr>
                                        <p:cTn id="57" dur="1000"/>
                                        <p:tgtEl>
                                          <p:spTgt spid="3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7"/>
          <p:cNvSpPr txBox="1">
            <a:spLocks noGrp="1"/>
          </p:cNvSpPr>
          <p:nvPr>
            <p:ph type="title"/>
          </p:nvPr>
        </p:nvSpPr>
        <p:spPr>
          <a:xfrm>
            <a:off x="98875" y="54825"/>
            <a:ext cx="5683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3862"/>
              <a:buFont typeface="Arial"/>
              <a:buNone/>
            </a:pPr>
            <a:r>
              <a:rPr lang="en" sz="2042"/>
              <a:t>Can we explicitly force a module to learn a domain?</a:t>
            </a:r>
            <a:endParaRPr sz="2042"/>
          </a:p>
          <a:p>
            <a:pPr marL="0" lvl="0" indent="0" algn="l" rtl="0">
              <a:spcBef>
                <a:spcPts val="0"/>
              </a:spcBef>
              <a:spcAft>
                <a:spcPts val="0"/>
              </a:spcAft>
              <a:buNone/>
            </a:pPr>
            <a:endParaRPr/>
          </a:p>
        </p:txBody>
      </p:sp>
      <p:sp>
        <p:nvSpPr>
          <p:cNvPr id="407" name="Google Shape;407;p57"/>
          <p:cNvSpPr txBox="1">
            <a:spLocks noGrp="1"/>
          </p:cNvSpPr>
          <p:nvPr>
            <p:ph type="body" idx="1"/>
          </p:nvPr>
        </p:nvSpPr>
        <p:spPr>
          <a:xfrm>
            <a:off x="311700" y="523225"/>
            <a:ext cx="5470500" cy="40458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1600"/>
              <a:t>Solution</a:t>
            </a:r>
            <a:endParaRPr sz="1600"/>
          </a:p>
          <a:p>
            <a:pPr marL="457200" lvl="0" indent="-330200" algn="l" rtl="0">
              <a:lnSpc>
                <a:spcPct val="95000"/>
              </a:lnSpc>
              <a:spcBef>
                <a:spcPts val="1200"/>
              </a:spcBef>
              <a:spcAft>
                <a:spcPts val="0"/>
              </a:spcAft>
              <a:buSzPts val="1600"/>
              <a:buChar char="●"/>
            </a:pPr>
            <a:r>
              <a:rPr lang="en" sz="1600"/>
              <a:t>use pre-trained model to extract feature</a:t>
            </a:r>
            <a:endParaRPr sz="1600"/>
          </a:p>
          <a:p>
            <a:pPr marL="457200" lvl="0" indent="0" algn="l" rtl="0">
              <a:lnSpc>
                <a:spcPct val="95000"/>
              </a:lnSpc>
              <a:spcBef>
                <a:spcPts val="1200"/>
              </a:spcBef>
              <a:spcAft>
                <a:spcPts val="0"/>
              </a:spcAft>
              <a:buNone/>
            </a:pPr>
            <a:endParaRPr sz="1600"/>
          </a:p>
          <a:p>
            <a:pPr marL="457200" lvl="0" indent="-330200" algn="l" rtl="0">
              <a:lnSpc>
                <a:spcPct val="95000"/>
              </a:lnSpc>
              <a:spcBef>
                <a:spcPts val="1200"/>
              </a:spcBef>
              <a:spcAft>
                <a:spcPts val="0"/>
              </a:spcAft>
              <a:buSzPts val="1600"/>
              <a:buChar char="●"/>
            </a:pPr>
            <a:r>
              <a:rPr lang="en" sz="1600"/>
              <a:t>train a autoencoder per domain</a:t>
            </a:r>
            <a:endParaRPr sz="1600"/>
          </a:p>
          <a:p>
            <a:pPr marL="457200" lvl="0" indent="0" algn="l" rtl="0">
              <a:lnSpc>
                <a:spcPct val="95000"/>
              </a:lnSpc>
              <a:spcBef>
                <a:spcPts val="1200"/>
              </a:spcBef>
              <a:spcAft>
                <a:spcPts val="0"/>
              </a:spcAft>
              <a:buNone/>
            </a:pPr>
            <a:endParaRPr sz="1600"/>
          </a:p>
          <a:p>
            <a:pPr marL="457200" lvl="0" indent="-330200" algn="l" rtl="0">
              <a:lnSpc>
                <a:spcPct val="95000"/>
              </a:lnSpc>
              <a:spcBef>
                <a:spcPts val="1200"/>
              </a:spcBef>
              <a:spcAft>
                <a:spcPts val="0"/>
              </a:spcAft>
              <a:buSzPts val="1600"/>
              <a:buChar char="●"/>
            </a:pPr>
            <a:r>
              <a:rPr lang="en" sz="1600"/>
              <a:t>apply softmax on negative reconstruction loss to obtain the domain ID</a:t>
            </a:r>
            <a:endParaRPr sz="1600"/>
          </a:p>
          <a:p>
            <a:pPr marL="457200" lvl="0" indent="0" algn="l" rtl="0">
              <a:lnSpc>
                <a:spcPct val="95000"/>
              </a:lnSpc>
              <a:spcBef>
                <a:spcPts val="1200"/>
              </a:spcBef>
              <a:spcAft>
                <a:spcPts val="0"/>
              </a:spcAft>
              <a:buNone/>
            </a:pPr>
            <a:endParaRPr sz="1600"/>
          </a:p>
          <a:p>
            <a:pPr marL="457200" lvl="0" indent="-330200" algn="l" rtl="0">
              <a:lnSpc>
                <a:spcPct val="95000"/>
              </a:lnSpc>
              <a:spcBef>
                <a:spcPts val="1200"/>
              </a:spcBef>
              <a:spcAft>
                <a:spcPts val="0"/>
              </a:spcAft>
              <a:buSzPts val="1600"/>
              <a:buChar char="●"/>
            </a:pPr>
            <a:r>
              <a:rPr lang="en" sz="1600"/>
              <a:t>the autoencoder can be used to calculate the domain relatedness</a:t>
            </a:r>
            <a:endParaRPr sz="1600"/>
          </a:p>
        </p:txBody>
      </p:sp>
      <p:pic>
        <p:nvPicPr>
          <p:cNvPr id="408" name="Google Shape;408;p57"/>
          <p:cNvPicPr preferRelativeResize="0"/>
          <p:nvPr/>
        </p:nvPicPr>
        <p:blipFill>
          <a:blip r:embed="rId3">
            <a:alphaModFix/>
          </a:blip>
          <a:stretch>
            <a:fillRect/>
          </a:stretch>
        </p:blipFill>
        <p:spPr>
          <a:xfrm>
            <a:off x="6751375" y="-4"/>
            <a:ext cx="2392625" cy="1955149"/>
          </a:xfrm>
          <a:prstGeom prst="rect">
            <a:avLst/>
          </a:prstGeom>
          <a:noFill/>
          <a:ln>
            <a:noFill/>
          </a:ln>
        </p:spPr>
      </p:pic>
      <p:pic>
        <p:nvPicPr>
          <p:cNvPr id="409" name="Google Shape;409;p57"/>
          <p:cNvPicPr preferRelativeResize="0"/>
          <p:nvPr/>
        </p:nvPicPr>
        <p:blipFill>
          <a:blip r:embed="rId4">
            <a:alphaModFix/>
          </a:blip>
          <a:stretch>
            <a:fillRect/>
          </a:stretch>
        </p:blipFill>
        <p:spPr>
          <a:xfrm>
            <a:off x="6103025" y="1955150"/>
            <a:ext cx="2972976" cy="2144450"/>
          </a:xfrm>
          <a:prstGeom prst="rect">
            <a:avLst/>
          </a:prstGeom>
          <a:noFill/>
          <a:ln>
            <a:noFill/>
          </a:ln>
        </p:spPr>
      </p:pic>
      <p:pic>
        <p:nvPicPr>
          <p:cNvPr id="410" name="Google Shape;410;p57"/>
          <p:cNvPicPr preferRelativeResize="0"/>
          <p:nvPr/>
        </p:nvPicPr>
        <p:blipFill>
          <a:blip r:embed="rId5">
            <a:alphaModFix/>
          </a:blip>
          <a:stretch>
            <a:fillRect/>
          </a:stretch>
        </p:blipFill>
        <p:spPr>
          <a:xfrm>
            <a:off x="3776075" y="4351425"/>
            <a:ext cx="2263100" cy="792075"/>
          </a:xfrm>
          <a:prstGeom prst="rect">
            <a:avLst/>
          </a:prstGeom>
          <a:noFill/>
          <a:ln>
            <a:noFill/>
          </a:ln>
        </p:spPr>
      </p:pic>
      <p:pic>
        <p:nvPicPr>
          <p:cNvPr id="411" name="Google Shape;411;p57"/>
          <p:cNvPicPr preferRelativeResize="0"/>
          <p:nvPr/>
        </p:nvPicPr>
        <p:blipFill>
          <a:blip r:embed="rId6">
            <a:alphaModFix/>
          </a:blip>
          <a:stretch>
            <a:fillRect/>
          </a:stretch>
        </p:blipFill>
        <p:spPr>
          <a:xfrm>
            <a:off x="6282950" y="4437525"/>
            <a:ext cx="2861051" cy="705975"/>
          </a:xfrm>
          <a:prstGeom prst="rect">
            <a:avLst/>
          </a:prstGeom>
          <a:noFill/>
          <a:ln>
            <a:noFill/>
          </a:ln>
        </p:spPr>
      </p:pic>
      <p:sp>
        <p:nvSpPr>
          <p:cNvPr id="412" name="Google Shape;412;p57"/>
          <p:cNvSpPr txBox="1"/>
          <p:nvPr/>
        </p:nvSpPr>
        <p:spPr>
          <a:xfrm>
            <a:off x="0" y="4569025"/>
            <a:ext cx="34587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00">
                <a:solidFill>
                  <a:schemeClr val="dk2"/>
                </a:solidFill>
              </a:rPr>
              <a:t>Expert Gate: Lifelong Learning with a Network of Experts (CVPR-17)</a:t>
            </a:r>
            <a:endParaRPr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animEffect transition="in" filter="fade">
                                      <p:cBhvr>
                                        <p:cTn id="7" dur="1000"/>
                                        <p:tgtEl>
                                          <p:spTgt spid="4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7">
                                            <p:txEl>
                                              <p:pRg st="1" end="1"/>
                                            </p:txEl>
                                          </p:spTgt>
                                        </p:tgtEl>
                                        <p:attrNameLst>
                                          <p:attrName>style.visibility</p:attrName>
                                        </p:attrNameLst>
                                      </p:cBhvr>
                                      <p:to>
                                        <p:strVal val="visible"/>
                                      </p:to>
                                    </p:set>
                                    <p:animEffect transition="in" filter="fade">
                                      <p:cBhvr>
                                        <p:cTn id="12" dur="1000"/>
                                        <p:tgtEl>
                                          <p:spTgt spid="4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7">
                                            <p:txEl>
                                              <p:pRg st="2" end="2"/>
                                            </p:txEl>
                                          </p:spTgt>
                                        </p:tgtEl>
                                        <p:attrNameLst>
                                          <p:attrName>style.visibility</p:attrName>
                                        </p:attrNameLst>
                                      </p:cBhvr>
                                      <p:to>
                                        <p:strVal val="visible"/>
                                      </p:to>
                                    </p:set>
                                    <p:animEffect transition="in" filter="fade">
                                      <p:cBhvr>
                                        <p:cTn id="17" dur="1000"/>
                                        <p:tgtEl>
                                          <p:spTgt spid="4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7">
                                            <p:txEl>
                                              <p:pRg st="3" end="3"/>
                                            </p:txEl>
                                          </p:spTgt>
                                        </p:tgtEl>
                                        <p:attrNameLst>
                                          <p:attrName>style.visibility</p:attrName>
                                        </p:attrNameLst>
                                      </p:cBhvr>
                                      <p:to>
                                        <p:strVal val="visible"/>
                                      </p:to>
                                    </p:set>
                                    <p:animEffect transition="in" filter="fade">
                                      <p:cBhvr>
                                        <p:cTn id="22" dur="1000"/>
                                        <p:tgtEl>
                                          <p:spTgt spid="4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7">
                                            <p:txEl>
                                              <p:pRg st="4" end="4"/>
                                            </p:txEl>
                                          </p:spTgt>
                                        </p:tgtEl>
                                        <p:attrNameLst>
                                          <p:attrName>style.visibility</p:attrName>
                                        </p:attrNameLst>
                                      </p:cBhvr>
                                      <p:to>
                                        <p:strVal val="visible"/>
                                      </p:to>
                                    </p:set>
                                    <p:animEffect transition="in" filter="fade">
                                      <p:cBhvr>
                                        <p:cTn id="27" dur="1000"/>
                                        <p:tgtEl>
                                          <p:spTgt spid="4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7">
                                            <p:txEl>
                                              <p:pRg st="5" end="5"/>
                                            </p:txEl>
                                          </p:spTgt>
                                        </p:tgtEl>
                                        <p:attrNameLst>
                                          <p:attrName>style.visibility</p:attrName>
                                        </p:attrNameLst>
                                      </p:cBhvr>
                                      <p:to>
                                        <p:strVal val="visible"/>
                                      </p:to>
                                    </p:set>
                                    <p:animEffect transition="in" filter="fade">
                                      <p:cBhvr>
                                        <p:cTn id="32" dur="1000"/>
                                        <p:tgtEl>
                                          <p:spTgt spid="4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7">
                                            <p:txEl>
                                              <p:pRg st="6" end="6"/>
                                            </p:txEl>
                                          </p:spTgt>
                                        </p:tgtEl>
                                        <p:attrNameLst>
                                          <p:attrName>style.visibility</p:attrName>
                                        </p:attrNameLst>
                                      </p:cBhvr>
                                      <p:to>
                                        <p:strVal val="visible"/>
                                      </p:to>
                                    </p:set>
                                    <p:animEffect transition="in" filter="fade">
                                      <p:cBhvr>
                                        <p:cTn id="37" dur="1000"/>
                                        <p:tgtEl>
                                          <p:spTgt spid="4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7">
                                            <p:txEl>
                                              <p:pRg st="7" end="7"/>
                                            </p:txEl>
                                          </p:spTgt>
                                        </p:tgtEl>
                                        <p:attrNameLst>
                                          <p:attrName>style.visibility</p:attrName>
                                        </p:attrNameLst>
                                      </p:cBhvr>
                                      <p:to>
                                        <p:strVal val="visible"/>
                                      </p:to>
                                    </p:set>
                                    <p:animEffect transition="in" filter="fade">
                                      <p:cBhvr>
                                        <p:cTn id="42" dur="1000"/>
                                        <p:tgtEl>
                                          <p:spTgt spid="40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8"/>
                                        </p:tgtEl>
                                        <p:attrNameLst>
                                          <p:attrName>style.visibility</p:attrName>
                                        </p:attrNameLst>
                                      </p:cBhvr>
                                      <p:to>
                                        <p:strVal val="visible"/>
                                      </p:to>
                                    </p:set>
                                    <p:animEffect transition="in" filter="fade">
                                      <p:cBhvr>
                                        <p:cTn id="47" dur="1000"/>
                                        <p:tgtEl>
                                          <p:spTgt spid="40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9"/>
                                        </p:tgtEl>
                                        <p:attrNameLst>
                                          <p:attrName>style.visibility</p:attrName>
                                        </p:attrNameLst>
                                      </p:cBhvr>
                                      <p:to>
                                        <p:strVal val="visible"/>
                                      </p:to>
                                    </p:set>
                                    <p:animEffect transition="in" filter="fade">
                                      <p:cBhvr>
                                        <p:cTn id="52" dur="1000"/>
                                        <p:tgtEl>
                                          <p:spTgt spid="40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0"/>
                                        </p:tgtEl>
                                        <p:attrNameLst>
                                          <p:attrName>style.visibility</p:attrName>
                                        </p:attrNameLst>
                                      </p:cBhvr>
                                      <p:to>
                                        <p:strVal val="visible"/>
                                      </p:to>
                                    </p:set>
                                    <p:animEffect transition="in" filter="fade">
                                      <p:cBhvr>
                                        <p:cTn id="57" dur="1000"/>
                                        <p:tgtEl>
                                          <p:spTgt spid="4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1"/>
                                        </p:tgtEl>
                                        <p:attrNameLst>
                                          <p:attrName>style.visibility</p:attrName>
                                        </p:attrNameLst>
                                      </p:cBhvr>
                                      <p:to>
                                        <p:strVal val="visible"/>
                                      </p:to>
                                    </p:set>
                                    <p:animEffect transition="in" filter="fade">
                                      <p:cBhvr>
                                        <p:cTn id="62"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8"/>
          <p:cNvSpPr txBox="1">
            <a:spLocks noGrp="1"/>
          </p:cNvSpPr>
          <p:nvPr>
            <p:ph type="title"/>
          </p:nvPr>
        </p:nvSpPr>
        <p:spPr>
          <a:xfrm>
            <a:off x="311700" y="95425"/>
            <a:ext cx="4260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MoE for Multi-task Learning</a:t>
            </a:r>
            <a:endParaRPr/>
          </a:p>
        </p:txBody>
      </p:sp>
      <p:sp>
        <p:nvSpPr>
          <p:cNvPr id="418" name="Google Shape;418;p58"/>
          <p:cNvSpPr txBox="1">
            <a:spLocks noGrp="1"/>
          </p:cNvSpPr>
          <p:nvPr>
            <p:ph type="body" idx="1"/>
          </p:nvPr>
        </p:nvSpPr>
        <p:spPr>
          <a:xfrm>
            <a:off x="246150" y="3771475"/>
            <a:ext cx="3620400" cy="955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300"/>
              <a:t>one router per task</a:t>
            </a:r>
            <a:endParaRPr sz="1300"/>
          </a:p>
          <a:p>
            <a:pPr marL="457200" lvl="0" indent="-311150" algn="l" rtl="0">
              <a:spcBef>
                <a:spcPts val="0"/>
              </a:spcBef>
              <a:spcAft>
                <a:spcPts val="0"/>
              </a:spcAft>
              <a:buSzPts val="1300"/>
              <a:buChar char="●"/>
            </a:pPr>
            <a:r>
              <a:rPr lang="en" sz="1300"/>
              <a:t>model parameter proportionally increase with more tasks</a:t>
            </a:r>
            <a:endParaRPr sz="1300"/>
          </a:p>
        </p:txBody>
      </p:sp>
      <p:sp>
        <p:nvSpPr>
          <p:cNvPr id="419" name="Google Shape;419;p58"/>
          <p:cNvSpPr txBox="1"/>
          <p:nvPr/>
        </p:nvSpPr>
        <p:spPr>
          <a:xfrm>
            <a:off x="5560675" y="21850"/>
            <a:ext cx="3583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t>M³ViT: Mixture-of-Experts Vision Transformer for Efficient Multi-task Learning with Model-Accelerator Co-design (NeurIPS-22)</a:t>
            </a:r>
            <a:endParaRPr sz="800" dirty="0"/>
          </a:p>
        </p:txBody>
      </p:sp>
      <p:pic>
        <p:nvPicPr>
          <p:cNvPr id="420" name="Google Shape;420;p58"/>
          <p:cNvPicPr preferRelativeResize="0"/>
          <p:nvPr/>
        </p:nvPicPr>
        <p:blipFill>
          <a:blip r:embed="rId3">
            <a:alphaModFix/>
          </a:blip>
          <a:stretch>
            <a:fillRect/>
          </a:stretch>
        </p:blipFill>
        <p:spPr>
          <a:xfrm>
            <a:off x="409250" y="668125"/>
            <a:ext cx="3880501" cy="1927900"/>
          </a:xfrm>
          <a:prstGeom prst="rect">
            <a:avLst/>
          </a:prstGeom>
          <a:noFill/>
          <a:ln>
            <a:noFill/>
          </a:ln>
        </p:spPr>
      </p:pic>
      <p:pic>
        <p:nvPicPr>
          <p:cNvPr id="421" name="Google Shape;421;p58"/>
          <p:cNvPicPr preferRelativeResize="0"/>
          <p:nvPr/>
        </p:nvPicPr>
        <p:blipFill>
          <a:blip r:embed="rId4">
            <a:alphaModFix/>
          </a:blip>
          <a:stretch>
            <a:fillRect/>
          </a:stretch>
        </p:blipFill>
        <p:spPr>
          <a:xfrm>
            <a:off x="1211976" y="2698738"/>
            <a:ext cx="2186349" cy="748875"/>
          </a:xfrm>
          <a:prstGeom prst="rect">
            <a:avLst/>
          </a:prstGeom>
          <a:noFill/>
          <a:ln>
            <a:noFill/>
          </a:ln>
        </p:spPr>
      </p:pic>
      <p:pic>
        <p:nvPicPr>
          <p:cNvPr id="422" name="Google Shape;422;p58"/>
          <p:cNvPicPr preferRelativeResize="0"/>
          <p:nvPr/>
        </p:nvPicPr>
        <p:blipFill>
          <a:blip r:embed="rId5">
            <a:alphaModFix/>
          </a:blip>
          <a:stretch>
            <a:fillRect/>
          </a:stretch>
        </p:blipFill>
        <p:spPr>
          <a:xfrm>
            <a:off x="5058200" y="668125"/>
            <a:ext cx="3372725" cy="1779649"/>
          </a:xfrm>
          <a:prstGeom prst="rect">
            <a:avLst/>
          </a:prstGeom>
          <a:noFill/>
          <a:ln>
            <a:noFill/>
          </a:ln>
        </p:spPr>
      </p:pic>
      <p:pic>
        <p:nvPicPr>
          <p:cNvPr id="423" name="Google Shape;423;p58"/>
          <p:cNvPicPr preferRelativeResize="0"/>
          <p:nvPr/>
        </p:nvPicPr>
        <p:blipFill>
          <a:blip r:embed="rId6">
            <a:alphaModFix/>
          </a:blip>
          <a:stretch>
            <a:fillRect/>
          </a:stretch>
        </p:blipFill>
        <p:spPr>
          <a:xfrm>
            <a:off x="5861699" y="2496425"/>
            <a:ext cx="2590951" cy="1086225"/>
          </a:xfrm>
          <a:prstGeom prst="rect">
            <a:avLst/>
          </a:prstGeom>
          <a:noFill/>
          <a:ln>
            <a:noFill/>
          </a:ln>
        </p:spPr>
      </p:pic>
      <p:sp>
        <p:nvSpPr>
          <p:cNvPr id="424" name="Google Shape;424;p58"/>
          <p:cNvSpPr txBox="1">
            <a:spLocks noGrp="1"/>
          </p:cNvSpPr>
          <p:nvPr>
            <p:ph type="body" idx="1"/>
          </p:nvPr>
        </p:nvSpPr>
        <p:spPr>
          <a:xfrm>
            <a:off x="4930150" y="3711050"/>
            <a:ext cx="4018800" cy="14679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300"/>
              <a:t>feed a one-hot task vector to a MLP to extract a </a:t>
            </a:r>
            <a:r>
              <a:rPr lang="en" sz="1300" b="1"/>
              <a:t>task</a:t>
            </a:r>
            <a:r>
              <a:rPr lang="en" sz="1300"/>
              <a:t> embedding</a:t>
            </a:r>
            <a:endParaRPr sz="1300"/>
          </a:p>
          <a:p>
            <a:pPr marL="457200" lvl="0" indent="-311150" algn="l" rtl="0">
              <a:spcBef>
                <a:spcPts val="0"/>
              </a:spcBef>
              <a:spcAft>
                <a:spcPts val="0"/>
              </a:spcAft>
              <a:buSzPts val="1300"/>
              <a:buChar char="●"/>
            </a:pPr>
            <a:r>
              <a:rPr lang="en" sz="1300"/>
              <a:t>concatenate </a:t>
            </a:r>
            <a:r>
              <a:rPr lang="en" sz="1300" b="1"/>
              <a:t>task</a:t>
            </a:r>
            <a:r>
              <a:rPr lang="en" sz="1300"/>
              <a:t> embedding with </a:t>
            </a:r>
            <a:r>
              <a:rPr lang="en" sz="1300" b="1"/>
              <a:t>token</a:t>
            </a:r>
            <a:r>
              <a:rPr lang="en" sz="1300"/>
              <a:t> embedding to the </a:t>
            </a:r>
            <a:r>
              <a:rPr lang="en" sz="1300" b="1"/>
              <a:t>router</a:t>
            </a:r>
            <a:endParaRPr sz="1300" b="1"/>
          </a:p>
          <a:p>
            <a:pPr marL="457200" lvl="0" indent="-311150" algn="l" rtl="0">
              <a:spcBef>
                <a:spcPts val="0"/>
              </a:spcBef>
              <a:spcAft>
                <a:spcPts val="0"/>
              </a:spcAft>
              <a:buSzPts val="1300"/>
              <a:buChar char="●"/>
            </a:pPr>
            <a:r>
              <a:rPr lang="en" sz="1300"/>
              <a:t>model parameter don’t increase proportionally</a:t>
            </a:r>
            <a:endParaRPr sz="1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par>
                                <p:cTn id="8" presetID="10" presetClass="entr" presetSubtype="0" fill="hold" nodeType="withEffect">
                                  <p:stCondLst>
                                    <p:cond delay="0"/>
                                  </p:stCondLst>
                                  <p:childTnLst>
                                    <p:set>
                                      <p:cBhvr>
                                        <p:cTn id="9" dur="1" fill="hold">
                                          <p:stCondLst>
                                            <p:cond delay="0"/>
                                          </p:stCondLst>
                                        </p:cTn>
                                        <p:tgtEl>
                                          <p:spTgt spid="421"/>
                                        </p:tgtEl>
                                        <p:attrNameLst>
                                          <p:attrName>style.visibility</p:attrName>
                                        </p:attrNameLst>
                                      </p:cBhvr>
                                      <p:to>
                                        <p:strVal val="visible"/>
                                      </p:to>
                                    </p:set>
                                    <p:animEffect transition="in" filter="fade">
                                      <p:cBhvr>
                                        <p:cTn id="10" dur="1000"/>
                                        <p:tgtEl>
                                          <p:spTgt spid="4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8"/>
                                        </p:tgtEl>
                                        <p:attrNameLst>
                                          <p:attrName>style.visibility</p:attrName>
                                        </p:attrNameLst>
                                      </p:cBhvr>
                                      <p:to>
                                        <p:strVal val="visible"/>
                                      </p:to>
                                    </p:set>
                                    <p:animEffect transition="in" filter="fade">
                                      <p:cBhvr>
                                        <p:cTn id="15" dur="1000"/>
                                        <p:tgtEl>
                                          <p:spTgt spid="4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2"/>
                                        </p:tgtEl>
                                        <p:attrNameLst>
                                          <p:attrName>style.visibility</p:attrName>
                                        </p:attrNameLst>
                                      </p:cBhvr>
                                      <p:to>
                                        <p:strVal val="visible"/>
                                      </p:to>
                                    </p:set>
                                    <p:animEffect transition="in" filter="fade">
                                      <p:cBhvr>
                                        <p:cTn id="20" dur="1000"/>
                                        <p:tgtEl>
                                          <p:spTgt spid="422"/>
                                        </p:tgtEl>
                                      </p:cBhvr>
                                    </p:animEffect>
                                  </p:childTnLst>
                                </p:cTn>
                              </p:par>
                              <p:par>
                                <p:cTn id="21" presetID="10" presetClass="entr" presetSubtype="0" fill="hold" nodeType="withEffect">
                                  <p:stCondLst>
                                    <p:cond delay="0"/>
                                  </p:stCondLst>
                                  <p:childTnLst>
                                    <p:set>
                                      <p:cBhvr>
                                        <p:cTn id="22" dur="1" fill="hold">
                                          <p:stCondLst>
                                            <p:cond delay="0"/>
                                          </p:stCondLst>
                                        </p:cTn>
                                        <p:tgtEl>
                                          <p:spTgt spid="423"/>
                                        </p:tgtEl>
                                        <p:attrNameLst>
                                          <p:attrName>style.visibility</p:attrName>
                                        </p:attrNameLst>
                                      </p:cBhvr>
                                      <p:to>
                                        <p:strVal val="visible"/>
                                      </p:to>
                                    </p:set>
                                    <p:animEffect transition="in" filter="fade">
                                      <p:cBhvr>
                                        <p:cTn id="23" dur="1000"/>
                                        <p:tgtEl>
                                          <p:spTgt spid="4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4">
                                            <p:txEl>
                                              <p:pRg st="0" end="0"/>
                                            </p:txEl>
                                          </p:spTgt>
                                        </p:tgtEl>
                                        <p:attrNameLst>
                                          <p:attrName>style.visibility</p:attrName>
                                        </p:attrNameLst>
                                      </p:cBhvr>
                                      <p:to>
                                        <p:strVal val="visible"/>
                                      </p:to>
                                    </p:set>
                                    <p:animEffect transition="in" filter="fade">
                                      <p:cBhvr>
                                        <p:cTn id="28" dur="1000"/>
                                        <p:tgtEl>
                                          <p:spTgt spid="4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4">
                                            <p:txEl>
                                              <p:pRg st="1" end="1"/>
                                            </p:txEl>
                                          </p:spTgt>
                                        </p:tgtEl>
                                        <p:attrNameLst>
                                          <p:attrName>style.visibility</p:attrName>
                                        </p:attrNameLst>
                                      </p:cBhvr>
                                      <p:to>
                                        <p:strVal val="visible"/>
                                      </p:to>
                                    </p:set>
                                    <p:animEffect transition="in" filter="fade">
                                      <p:cBhvr>
                                        <p:cTn id="33" dur="1000"/>
                                        <p:tgtEl>
                                          <p:spTgt spid="42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4">
                                            <p:txEl>
                                              <p:pRg st="2" end="2"/>
                                            </p:txEl>
                                          </p:spTgt>
                                        </p:tgtEl>
                                        <p:attrNameLst>
                                          <p:attrName>style.visibility</p:attrName>
                                        </p:attrNameLst>
                                      </p:cBhvr>
                                      <p:to>
                                        <p:strVal val="visible"/>
                                      </p:to>
                                    </p:set>
                                    <p:animEffect transition="in" filter="fade">
                                      <p:cBhvr>
                                        <p:cTn id="38" dur="1000"/>
                                        <p:tgtEl>
                                          <p:spTgt spid="4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127200" y="0"/>
            <a:ext cx="3729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MoE for pre-training </a:t>
            </a:r>
            <a:endParaRPr/>
          </a:p>
        </p:txBody>
      </p:sp>
      <p:sp>
        <p:nvSpPr>
          <p:cNvPr id="430" name="Google Shape;430;p59"/>
          <p:cNvSpPr txBox="1">
            <a:spLocks noGrp="1"/>
          </p:cNvSpPr>
          <p:nvPr>
            <p:ph type="body" idx="1"/>
          </p:nvPr>
        </p:nvSpPr>
        <p:spPr>
          <a:xfrm>
            <a:off x="0" y="618675"/>
            <a:ext cx="5843100" cy="3187500"/>
          </a:xfrm>
          <a:prstGeom prst="rect">
            <a:avLst/>
          </a:prstGeom>
        </p:spPr>
        <p:txBody>
          <a:bodyPr spcFirstLastPara="1" wrap="square" lIns="91425" tIns="91425" rIns="91425" bIns="91425" anchor="t" anchorCtr="0">
            <a:normAutofit lnSpcReduction="10000"/>
          </a:bodyPr>
          <a:lstStyle/>
          <a:p>
            <a:pPr marL="457200" lvl="0" indent="-298450" algn="l" rtl="0">
              <a:spcBef>
                <a:spcPts val="1200"/>
              </a:spcBef>
              <a:spcAft>
                <a:spcPts val="0"/>
              </a:spcAft>
              <a:buClr>
                <a:schemeClr val="dk1"/>
              </a:buClr>
              <a:buSzPts val="1100"/>
              <a:buChar char="●"/>
            </a:pPr>
            <a:r>
              <a:rPr lang="en"/>
              <a:t>separate </a:t>
            </a:r>
            <a:r>
              <a:rPr lang="en" b="1"/>
              <a:t>ImageNet</a:t>
            </a:r>
            <a:r>
              <a:rPr lang="en"/>
              <a:t> into two disjoint splits based on their label </a:t>
            </a:r>
            <a:r>
              <a:rPr lang="en" b="1"/>
              <a:t>semantic dissimilarity</a:t>
            </a:r>
            <a:r>
              <a:rPr lang="en"/>
              <a:t> in WordNet tree</a:t>
            </a:r>
            <a:endParaRPr/>
          </a:p>
          <a:p>
            <a:pPr marL="914400" lvl="1" indent="-298450" algn="l" rtl="0">
              <a:spcBef>
                <a:spcPts val="0"/>
              </a:spcBef>
              <a:spcAft>
                <a:spcPts val="0"/>
              </a:spcAft>
              <a:buClr>
                <a:schemeClr val="dk1"/>
              </a:buClr>
              <a:buSzPts val="1100"/>
              <a:buAutoNum type="alphaLcPeriod"/>
            </a:pPr>
            <a:r>
              <a:rPr lang="en"/>
              <a:t>Split A mainly contains </a:t>
            </a:r>
            <a:r>
              <a:rPr lang="en" b="1">
                <a:solidFill>
                  <a:srgbClr val="FF9900"/>
                </a:solidFill>
              </a:rPr>
              <a:t>inanimate</a:t>
            </a:r>
            <a:r>
              <a:rPr lang="en"/>
              <a:t> objects, such as cars and airplanes,</a:t>
            </a:r>
            <a:endParaRPr/>
          </a:p>
          <a:p>
            <a:pPr marL="914400" lvl="1" indent="-298450" algn="l" rtl="0">
              <a:spcBef>
                <a:spcPts val="0"/>
              </a:spcBef>
              <a:spcAft>
                <a:spcPts val="0"/>
              </a:spcAft>
              <a:buClr>
                <a:schemeClr val="dk1"/>
              </a:buClr>
              <a:buSzPts val="1100"/>
              <a:buAutoNum type="alphaLcPeriod"/>
            </a:pPr>
            <a:r>
              <a:rPr lang="en"/>
              <a:t>Split-B primarily involves </a:t>
            </a:r>
            <a:r>
              <a:rPr lang="en" b="1">
                <a:solidFill>
                  <a:srgbClr val="4A86E8"/>
                </a:solidFill>
              </a:rPr>
              <a:t>organisms</a:t>
            </a:r>
            <a:r>
              <a:rPr lang="en"/>
              <a:t>, such as plants and animals.</a:t>
            </a:r>
            <a:endParaRPr/>
          </a:p>
          <a:p>
            <a:pPr marL="0" lvl="0" indent="0" algn="l" rtl="0">
              <a:spcBef>
                <a:spcPts val="1200"/>
              </a:spcBef>
              <a:spcAft>
                <a:spcPts val="0"/>
              </a:spcAft>
              <a:buNone/>
            </a:pPr>
            <a:endParaRPr/>
          </a:p>
          <a:p>
            <a:pPr marL="457200" lvl="0" indent="-298450" algn="l" rtl="0">
              <a:spcBef>
                <a:spcPts val="1200"/>
              </a:spcBef>
              <a:spcAft>
                <a:spcPts val="0"/>
              </a:spcAft>
              <a:buClr>
                <a:schemeClr val="dk1"/>
              </a:buClr>
              <a:buSzPts val="1100"/>
              <a:buChar char="●"/>
            </a:pPr>
            <a:r>
              <a:rPr lang="en"/>
              <a:t>the introduction of </a:t>
            </a:r>
            <a:r>
              <a:rPr lang="en" b="1">
                <a:solidFill>
                  <a:srgbClr val="9900FF"/>
                </a:solidFill>
              </a:rPr>
              <a:t>semantically irrelevant</a:t>
            </a:r>
            <a:r>
              <a:rPr lang="en" b="1"/>
              <a:t> </a:t>
            </a:r>
            <a:r>
              <a:rPr lang="en"/>
              <a:t>pre-training data might </a:t>
            </a:r>
            <a:r>
              <a:rPr lang="en" b="1">
                <a:solidFill>
                  <a:srgbClr val="9900FF"/>
                </a:solidFill>
              </a:rPr>
              <a:t>impede</a:t>
            </a:r>
            <a:r>
              <a:rPr lang="en"/>
              <a:t> the transfer performance for specific downstream tasks.</a:t>
            </a:r>
            <a:endParaRPr/>
          </a:p>
        </p:txBody>
      </p:sp>
      <p:sp>
        <p:nvSpPr>
          <p:cNvPr id="431" name="Google Shape;431;p59"/>
          <p:cNvSpPr txBox="1"/>
          <p:nvPr/>
        </p:nvSpPr>
        <p:spPr>
          <a:xfrm>
            <a:off x="4284300" y="0"/>
            <a:ext cx="48597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00" dirty="0">
                <a:solidFill>
                  <a:schemeClr val="dk2"/>
                </a:solidFill>
              </a:rPr>
              <a:t>Task-customized Masked Autoencoder via Mixture of Cluster-conditional Experts (ICLR-23)</a:t>
            </a:r>
            <a:endParaRPr sz="900" dirty="0"/>
          </a:p>
        </p:txBody>
      </p:sp>
      <p:pic>
        <p:nvPicPr>
          <p:cNvPr id="432" name="Google Shape;432;p59"/>
          <p:cNvPicPr preferRelativeResize="0"/>
          <p:nvPr/>
        </p:nvPicPr>
        <p:blipFill>
          <a:blip r:embed="rId3">
            <a:alphaModFix/>
          </a:blip>
          <a:stretch>
            <a:fillRect/>
          </a:stretch>
        </p:blipFill>
        <p:spPr>
          <a:xfrm>
            <a:off x="5843050" y="323100"/>
            <a:ext cx="3237874" cy="2106400"/>
          </a:xfrm>
          <a:prstGeom prst="rect">
            <a:avLst/>
          </a:prstGeom>
          <a:noFill/>
          <a:ln>
            <a:noFill/>
          </a:ln>
        </p:spPr>
      </p:pic>
      <p:pic>
        <p:nvPicPr>
          <p:cNvPr id="433" name="Google Shape;433;p59"/>
          <p:cNvPicPr preferRelativeResize="0"/>
          <p:nvPr/>
        </p:nvPicPr>
        <p:blipFill>
          <a:blip r:embed="rId4">
            <a:alphaModFix/>
          </a:blip>
          <a:stretch>
            <a:fillRect/>
          </a:stretch>
        </p:blipFill>
        <p:spPr>
          <a:xfrm>
            <a:off x="6007550" y="3105625"/>
            <a:ext cx="3073386" cy="1787924"/>
          </a:xfrm>
          <a:prstGeom prst="rect">
            <a:avLst/>
          </a:prstGeom>
          <a:noFill/>
          <a:ln>
            <a:noFill/>
          </a:ln>
        </p:spPr>
      </p:pic>
      <p:sp>
        <p:nvSpPr>
          <p:cNvPr id="434" name="Google Shape;434;p59"/>
          <p:cNvSpPr txBox="1"/>
          <p:nvPr/>
        </p:nvSpPr>
        <p:spPr>
          <a:xfrm>
            <a:off x="309900" y="4062238"/>
            <a:ext cx="5223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it is difficult to train experts with diversity due to the </a:t>
            </a:r>
            <a:r>
              <a:rPr lang="en" b="1">
                <a:solidFill>
                  <a:srgbClr val="CC0000"/>
                </a:solidFill>
              </a:rPr>
              <a:t>lack of semantic labels</a:t>
            </a:r>
            <a:r>
              <a:rPr lang="en"/>
              <a:t> used in supervised pre-training, </a:t>
            </a:r>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
                                            <p:txEl>
                                              <p:pRg st="0" end="0"/>
                                            </p:txEl>
                                          </p:spTgt>
                                        </p:tgtEl>
                                        <p:attrNameLst>
                                          <p:attrName>style.visibility</p:attrName>
                                        </p:attrNameLst>
                                      </p:cBhvr>
                                      <p:to>
                                        <p:strVal val="visible"/>
                                      </p:to>
                                    </p:set>
                                    <p:animEffect transition="in" filter="fade">
                                      <p:cBhvr>
                                        <p:cTn id="12" dur="1000"/>
                                        <p:tgtEl>
                                          <p:spTgt spid="4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
                                            <p:txEl>
                                              <p:pRg st="1" end="1"/>
                                            </p:txEl>
                                          </p:spTgt>
                                        </p:tgtEl>
                                        <p:attrNameLst>
                                          <p:attrName>style.visibility</p:attrName>
                                        </p:attrNameLst>
                                      </p:cBhvr>
                                      <p:to>
                                        <p:strVal val="visible"/>
                                      </p:to>
                                    </p:set>
                                    <p:animEffect transition="in" filter="fade">
                                      <p:cBhvr>
                                        <p:cTn id="17" dur="1000"/>
                                        <p:tgtEl>
                                          <p:spTgt spid="4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
                                            <p:txEl>
                                              <p:pRg st="2" end="2"/>
                                            </p:txEl>
                                          </p:spTgt>
                                        </p:tgtEl>
                                        <p:attrNameLst>
                                          <p:attrName>style.visibility</p:attrName>
                                        </p:attrNameLst>
                                      </p:cBhvr>
                                      <p:to>
                                        <p:strVal val="visible"/>
                                      </p:to>
                                    </p:set>
                                    <p:animEffect transition="in" filter="fade">
                                      <p:cBhvr>
                                        <p:cTn id="22" dur="1000"/>
                                        <p:tgtEl>
                                          <p:spTgt spid="4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
                                            <p:txEl>
                                              <p:pRg st="3" end="3"/>
                                            </p:txEl>
                                          </p:spTgt>
                                        </p:tgtEl>
                                        <p:attrNameLst>
                                          <p:attrName>style.visibility</p:attrName>
                                        </p:attrNameLst>
                                      </p:cBhvr>
                                      <p:to>
                                        <p:strVal val="visible"/>
                                      </p:to>
                                    </p:set>
                                    <p:animEffect transition="in" filter="fade">
                                      <p:cBhvr>
                                        <p:cTn id="27" dur="1000"/>
                                        <p:tgtEl>
                                          <p:spTgt spid="4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
                                            <p:txEl>
                                              <p:pRg st="4" end="4"/>
                                            </p:txEl>
                                          </p:spTgt>
                                        </p:tgtEl>
                                        <p:attrNameLst>
                                          <p:attrName>style.visibility</p:attrName>
                                        </p:attrNameLst>
                                      </p:cBhvr>
                                      <p:to>
                                        <p:strVal val="visible"/>
                                      </p:to>
                                    </p:set>
                                    <p:animEffect transition="in" filter="fade">
                                      <p:cBhvr>
                                        <p:cTn id="32" dur="1000"/>
                                        <p:tgtEl>
                                          <p:spTgt spid="43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3"/>
                                        </p:tgtEl>
                                        <p:attrNameLst>
                                          <p:attrName>style.visibility</p:attrName>
                                        </p:attrNameLst>
                                      </p:cBhvr>
                                      <p:to>
                                        <p:strVal val="visible"/>
                                      </p:to>
                                    </p:set>
                                    <p:animEffect transition="in" filter="fade">
                                      <p:cBhvr>
                                        <p:cTn id="37" dur="1000"/>
                                        <p:tgtEl>
                                          <p:spTgt spid="4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4"/>
                                        </p:tgtEl>
                                        <p:attrNameLst>
                                          <p:attrName>style.visibility</p:attrName>
                                        </p:attrNameLst>
                                      </p:cBhvr>
                                      <p:to>
                                        <p:strVal val="visible"/>
                                      </p:to>
                                    </p:set>
                                    <p:animEffect transition="in" filter="fade">
                                      <p:cBhvr>
                                        <p:cTn id="42" dur="10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0"/>
          <p:cNvSpPr txBox="1">
            <a:spLocks noGrp="1"/>
          </p:cNvSpPr>
          <p:nvPr>
            <p:ph type="title"/>
          </p:nvPr>
        </p:nvSpPr>
        <p:spPr>
          <a:xfrm>
            <a:off x="115050" y="73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Mixture of Cluster-conditional Expert (MoCE)</a:t>
            </a:r>
            <a:endParaRPr/>
          </a:p>
        </p:txBody>
      </p:sp>
      <p:sp>
        <p:nvSpPr>
          <p:cNvPr id="440" name="Google Shape;440;p60"/>
          <p:cNvSpPr txBox="1">
            <a:spLocks noGrp="1"/>
          </p:cNvSpPr>
          <p:nvPr>
            <p:ph type="body" idx="1"/>
          </p:nvPr>
        </p:nvSpPr>
        <p:spPr>
          <a:xfrm>
            <a:off x="167250" y="686975"/>
            <a:ext cx="8932200" cy="2869200"/>
          </a:xfrm>
          <a:prstGeom prst="rect">
            <a:avLst/>
          </a:prstGeom>
        </p:spPr>
        <p:txBody>
          <a:bodyPr spcFirstLastPara="1" wrap="square" lIns="91425" tIns="91425" rIns="91425" bIns="91425" anchor="t" anchorCtr="0">
            <a:normAutofit lnSpcReduction="10000"/>
          </a:bodyPr>
          <a:lstStyle/>
          <a:p>
            <a:pPr marL="457200" lvl="0" indent="-298450" algn="l" rtl="0">
              <a:spcBef>
                <a:spcPts val="1200"/>
              </a:spcBef>
              <a:spcAft>
                <a:spcPts val="0"/>
              </a:spcAft>
              <a:buClr>
                <a:schemeClr val="dk1"/>
              </a:buClr>
              <a:buSzPts val="1100"/>
              <a:buAutoNum type="arabicPeriod"/>
            </a:pPr>
            <a:r>
              <a:rPr lang="en"/>
              <a:t>Data clustering</a:t>
            </a:r>
            <a:endParaRPr/>
          </a:p>
          <a:p>
            <a:pPr marL="914400" lvl="1" indent="-298450" algn="l" rtl="0">
              <a:spcBef>
                <a:spcPts val="0"/>
              </a:spcBef>
              <a:spcAft>
                <a:spcPts val="0"/>
              </a:spcAft>
              <a:buClr>
                <a:schemeClr val="dk1"/>
              </a:buClr>
              <a:buSzPts val="1100"/>
              <a:buChar char="○"/>
            </a:pPr>
            <a:r>
              <a:rPr lang="en"/>
              <a:t>extract image </a:t>
            </a:r>
            <a:r>
              <a:rPr lang="en" b="1"/>
              <a:t>features</a:t>
            </a:r>
            <a:r>
              <a:rPr lang="en"/>
              <a:t> with a </a:t>
            </a:r>
            <a:r>
              <a:rPr lang="en" b="1"/>
              <a:t>pre-trained</a:t>
            </a:r>
            <a:r>
              <a:rPr lang="en"/>
              <a:t> model</a:t>
            </a:r>
            <a:endParaRPr/>
          </a:p>
          <a:p>
            <a:pPr marL="914400" lvl="1" indent="-298450" algn="l" rtl="0">
              <a:spcBef>
                <a:spcPts val="0"/>
              </a:spcBef>
              <a:spcAft>
                <a:spcPts val="0"/>
              </a:spcAft>
              <a:buClr>
                <a:schemeClr val="dk1"/>
              </a:buClr>
              <a:buSzPts val="1100"/>
              <a:buChar char="○"/>
            </a:pPr>
            <a:r>
              <a:rPr lang="en"/>
              <a:t>solve a data </a:t>
            </a:r>
            <a:r>
              <a:rPr lang="en" b="1"/>
              <a:t>clustering</a:t>
            </a:r>
            <a:r>
              <a:rPr lang="en"/>
              <a:t> problem with a fixed number of clusters and obtain </a:t>
            </a:r>
            <a:r>
              <a:rPr lang="en" b="1">
                <a:solidFill>
                  <a:srgbClr val="FF9900"/>
                </a:solidFill>
              </a:rPr>
              <a:t>cluster embeddings</a:t>
            </a:r>
            <a:endParaRPr b="1">
              <a:solidFill>
                <a:srgbClr val="FF9900"/>
              </a:solidFill>
            </a:endParaRPr>
          </a:p>
          <a:p>
            <a:pPr marL="457200" lvl="0" indent="-298450" algn="l" rtl="0">
              <a:spcBef>
                <a:spcPts val="0"/>
              </a:spcBef>
              <a:spcAft>
                <a:spcPts val="0"/>
              </a:spcAft>
              <a:buClr>
                <a:schemeClr val="dk1"/>
              </a:buClr>
              <a:buSzPts val="1100"/>
              <a:buAutoNum type="arabicPeriod"/>
            </a:pPr>
            <a:r>
              <a:rPr lang="en"/>
              <a:t>train each expert with different clusters by routing tokens in the image based on the </a:t>
            </a:r>
            <a:r>
              <a:rPr lang="en" b="1">
                <a:solidFill>
                  <a:srgbClr val="FF9900"/>
                </a:solidFill>
              </a:rPr>
              <a:t>cluster embedding</a:t>
            </a:r>
            <a:r>
              <a:rPr lang="en"/>
              <a:t> instead of token embedding</a:t>
            </a:r>
            <a:endParaRPr/>
          </a:p>
          <a:p>
            <a:pPr marL="457200" lvl="0" indent="-298450" algn="l" rtl="0">
              <a:spcBef>
                <a:spcPts val="0"/>
              </a:spcBef>
              <a:spcAft>
                <a:spcPts val="0"/>
              </a:spcAft>
              <a:buClr>
                <a:schemeClr val="dk1"/>
              </a:buClr>
              <a:buSzPts val="1100"/>
              <a:buAutoNum type="arabicPeriod"/>
            </a:pPr>
            <a:r>
              <a:rPr lang="en"/>
              <a:t>when the downstream tasks come, </a:t>
            </a:r>
            <a:endParaRPr/>
          </a:p>
          <a:p>
            <a:pPr marL="914400" lvl="1" indent="-298450" algn="l" rtl="0">
              <a:spcBef>
                <a:spcPts val="0"/>
              </a:spcBef>
              <a:spcAft>
                <a:spcPts val="0"/>
              </a:spcAft>
              <a:buClr>
                <a:schemeClr val="dk1"/>
              </a:buClr>
              <a:buSzPts val="1100"/>
              <a:buChar char="○"/>
            </a:pPr>
            <a:r>
              <a:rPr lang="en"/>
              <a:t>extract downstream image features with the same pre-trained</a:t>
            </a:r>
            <a:endParaRPr/>
          </a:p>
          <a:p>
            <a:pPr marL="914400" lvl="1" indent="-298450" algn="l" rtl="0">
              <a:spcBef>
                <a:spcPts val="0"/>
              </a:spcBef>
              <a:spcAft>
                <a:spcPts val="0"/>
              </a:spcAft>
              <a:buClr>
                <a:schemeClr val="dk1"/>
              </a:buClr>
              <a:buSzPts val="1100"/>
              <a:buChar char="○"/>
            </a:pPr>
            <a:r>
              <a:rPr lang="en"/>
              <a:t>use the </a:t>
            </a:r>
            <a:r>
              <a:rPr lang="en" b="1">
                <a:solidFill>
                  <a:srgbClr val="FF9900"/>
                </a:solidFill>
              </a:rPr>
              <a:t>cluster embeddings</a:t>
            </a:r>
            <a:r>
              <a:rPr lang="en"/>
              <a:t> to assign downstream feature to clusters</a:t>
            </a:r>
            <a:endParaRPr/>
          </a:p>
          <a:p>
            <a:pPr marL="914400" lvl="1" indent="-298450" algn="l" rtl="0">
              <a:spcBef>
                <a:spcPts val="0"/>
              </a:spcBef>
              <a:spcAft>
                <a:spcPts val="0"/>
              </a:spcAft>
              <a:buClr>
                <a:schemeClr val="dk1"/>
              </a:buClr>
              <a:buSzPts val="1100"/>
              <a:buChar char="○"/>
            </a:pPr>
            <a:r>
              <a:rPr lang="en"/>
              <a:t>choose cluster by majority vote</a:t>
            </a:r>
            <a:endParaRPr/>
          </a:p>
          <a:p>
            <a:pPr marL="914400" lvl="1" indent="-298450" algn="l" rtl="0">
              <a:spcBef>
                <a:spcPts val="0"/>
              </a:spcBef>
              <a:spcAft>
                <a:spcPts val="0"/>
              </a:spcAft>
              <a:buClr>
                <a:schemeClr val="dk1"/>
              </a:buClr>
              <a:buSzPts val="1100"/>
              <a:buChar char="○"/>
            </a:pPr>
            <a:r>
              <a:rPr lang="en"/>
              <a:t>use the corresponding </a:t>
            </a:r>
            <a:r>
              <a:rPr lang="en" b="1">
                <a:solidFill>
                  <a:srgbClr val="4A86E8"/>
                </a:solidFill>
              </a:rPr>
              <a:t>experts</a:t>
            </a:r>
            <a:r>
              <a:rPr lang="en"/>
              <a:t> for fine-tuning</a:t>
            </a:r>
            <a:endParaRPr/>
          </a:p>
        </p:txBody>
      </p:sp>
      <p:pic>
        <p:nvPicPr>
          <p:cNvPr id="441" name="Google Shape;441;p60"/>
          <p:cNvPicPr preferRelativeResize="0"/>
          <p:nvPr/>
        </p:nvPicPr>
        <p:blipFill>
          <a:blip r:embed="rId3">
            <a:alphaModFix/>
          </a:blip>
          <a:stretch>
            <a:fillRect/>
          </a:stretch>
        </p:blipFill>
        <p:spPr>
          <a:xfrm>
            <a:off x="4723888" y="3253525"/>
            <a:ext cx="4375524" cy="188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xEl>
                                              <p:pRg st="0" end="0"/>
                                            </p:txEl>
                                          </p:spTgt>
                                        </p:tgtEl>
                                        <p:attrNameLst>
                                          <p:attrName>style.visibility</p:attrName>
                                        </p:attrNameLst>
                                      </p:cBhvr>
                                      <p:to>
                                        <p:strVal val="visible"/>
                                      </p:to>
                                    </p:set>
                                    <p:animEffect transition="in" filter="fade">
                                      <p:cBhvr>
                                        <p:cTn id="7" dur="1"/>
                                        <p:tgtEl>
                                          <p:spTgt spid="4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xEl>
                                              <p:pRg st="1" end="1"/>
                                            </p:txEl>
                                          </p:spTgt>
                                        </p:tgtEl>
                                        <p:attrNameLst>
                                          <p:attrName>style.visibility</p:attrName>
                                        </p:attrNameLst>
                                      </p:cBhvr>
                                      <p:to>
                                        <p:strVal val="visible"/>
                                      </p:to>
                                    </p:set>
                                    <p:animEffect transition="in" filter="fade">
                                      <p:cBhvr>
                                        <p:cTn id="12" dur="1"/>
                                        <p:tgtEl>
                                          <p:spTgt spid="4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
                                            <p:txEl>
                                              <p:pRg st="2" end="2"/>
                                            </p:txEl>
                                          </p:spTgt>
                                        </p:tgtEl>
                                        <p:attrNameLst>
                                          <p:attrName>style.visibility</p:attrName>
                                        </p:attrNameLst>
                                      </p:cBhvr>
                                      <p:to>
                                        <p:strVal val="visible"/>
                                      </p:to>
                                    </p:set>
                                    <p:animEffect transition="in" filter="fade">
                                      <p:cBhvr>
                                        <p:cTn id="17" dur="1"/>
                                        <p:tgtEl>
                                          <p:spTgt spid="4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
                                            <p:txEl>
                                              <p:pRg st="3" end="3"/>
                                            </p:txEl>
                                          </p:spTgt>
                                        </p:tgtEl>
                                        <p:attrNameLst>
                                          <p:attrName>style.visibility</p:attrName>
                                        </p:attrNameLst>
                                      </p:cBhvr>
                                      <p:to>
                                        <p:strVal val="visible"/>
                                      </p:to>
                                    </p:set>
                                    <p:animEffect transition="in" filter="fade">
                                      <p:cBhvr>
                                        <p:cTn id="22" dur="1"/>
                                        <p:tgtEl>
                                          <p:spTgt spid="4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
                                            <p:txEl>
                                              <p:pRg st="4" end="4"/>
                                            </p:txEl>
                                          </p:spTgt>
                                        </p:tgtEl>
                                        <p:attrNameLst>
                                          <p:attrName>style.visibility</p:attrName>
                                        </p:attrNameLst>
                                      </p:cBhvr>
                                      <p:to>
                                        <p:strVal val="visible"/>
                                      </p:to>
                                    </p:set>
                                    <p:animEffect transition="in" filter="fade">
                                      <p:cBhvr>
                                        <p:cTn id="27" dur="1"/>
                                        <p:tgtEl>
                                          <p:spTgt spid="44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0">
                                            <p:txEl>
                                              <p:pRg st="5" end="5"/>
                                            </p:txEl>
                                          </p:spTgt>
                                        </p:tgtEl>
                                        <p:attrNameLst>
                                          <p:attrName>style.visibility</p:attrName>
                                        </p:attrNameLst>
                                      </p:cBhvr>
                                      <p:to>
                                        <p:strVal val="visible"/>
                                      </p:to>
                                    </p:set>
                                    <p:animEffect transition="in" filter="fade">
                                      <p:cBhvr>
                                        <p:cTn id="32" dur="1"/>
                                        <p:tgtEl>
                                          <p:spTgt spid="44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0">
                                            <p:txEl>
                                              <p:pRg st="6" end="6"/>
                                            </p:txEl>
                                          </p:spTgt>
                                        </p:tgtEl>
                                        <p:attrNameLst>
                                          <p:attrName>style.visibility</p:attrName>
                                        </p:attrNameLst>
                                      </p:cBhvr>
                                      <p:to>
                                        <p:strVal val="visible"/>
                                      </p:to>
                                    </p:set>
                                    <p:animEffect transition="in" filter="fade">
                                      <p:cBhvr>
                                        <p:cTn id="37" dur="1"/>
                                        <p:tgtEl>
                                          <p:spTgt spid="44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0">
                                            <p:txEl>
                                              <p:pRg st="7" end="7"/>
                                            </p:txEl>
                                          </p:spTgt>
                                        </p:tgtEl>
                                        <p:attrNameLst>
                                          <p:attrName>style.visibility</p:attrName>
                                        </p:attrNameLst>
                                      </p:cBhvr>
                                      <p:to>
                                        <p:strVal val="visible"/>
                                      </p:to>
                                    </p:set>
                                    <p:animEffect transition="in" filter="fade">
                                      <p:cBhvr>
                                        <p:cTn id="42" dur="1"/>
                                        <p:tgtEl>
                                          <p:spTgt spid="44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0">
                                            <p:txEl>
                                              <p:pRg st="8" end="8"/>
                                            </p:txEl>
                                          </p:spTgt>
                                        </p:tgtEl>
                                        <p:attrNameLst>
                                          <p:attrName>style.visibility</p:attrName>
                                        </p:attrNameLst>
                                      </p:cBhvr>
                                      <p:to>
                                        <p:strVal val="visible"/>
                                      </p:to>
                                    </p:set>
                                    <p:animEffect transition="in" filter="fade">
                                      <p:cBhvr>
                                        <p:cTn id="47" dur="1"/>
                                        <p:tgtEl>
                                          <p:spTgt spid="44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1"/>
          <p:cNvSpPr txBox="1">
            <a:spLocks noGrp="1"/>
          </p:cNvSpPr>
          <p:nvPr>
            <p:ph type="title"/>
          </p:nvPr>
        </p:nvSpPr>
        <p:spPr>
          <a:xfrm>
            <a:off x="0" y="108025"/>
            <a:ext cx="5604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320"/>
              <a:t>Alternative way to use outputs experts?</a:t>
            </a:r>
            <a:endParaRPr sz="2320"/>
          </a:p>
        </p:txBody>
      </p:sp>
      <p:sp>
        <p:nvSpPr>
          <p:cNvPr id="447" name="Google Shape;447;p61"/>
          <p:cNvSpPr txBox="1">
            <a:spLocks noGrp="1"/>
          </p:cNvSpPr>
          <p:nvPr>
            <p:ph type="body" idx="1"/>
          </p:nvPr>
        </p:nvSpPr>
        <p:spPr>
          <a:xfrm>
            <a:off x="201175" y="3867825"/>
            <a:ext cx="8520600" cy="1290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MoE performs weighted-sum on  the experts’ output </a:t>
            </a:r>
            <a:endParaRPr/>
          </a:p>
          <a:p>
            <a:pPr marL="457200" lvl="0" indent="-342900" algn="l" rtl="0">
              <a:spcBef>
                <a:spcPts val="0"/>
              </a:spcBef>
              <a:spcAft>
                <a:spcPts val="0"/>
              </a:spcAft>
              <a:buSzPts val="1800"/>
              <a:buChar char="●"/>
            </a:pPr>
            <a:r>
              <a:rPr lang="en"/>
              <a:t>We can have a main expert focusing on general feature and partial experts on domain specific features</a:t>
            </a:r>
            <a:endParaRPr/>
          </a:p>
        </p:txBody>
      </p:sp>
      <p:pic>
        <p:nvPicPr>
          <p:cNvPr id="448" name="Google Shape;448;p61"/>
          <p:cNvPicPr preferRelativeResize="0"/>
          <p:nvPr/>
        </p:nvPicPr>
        <p:blipFill>
          <a:blip r:embed="rId3">
            <a:alphaModFix/>
          </a:blip>
          <a:stretch>
            <a:fillRect/>
          </a:stretch>
        </p:blipFill>
        <p:spPr>
          <a:xfrm>
            <a:off x="751500" y="893950"/>
            <a:ext cx="1997600" cy="2684301"/>
          </a:xfrm>
          <a:prstGeom prst="rect">
            <a:avLst/>
          </a:prstGeom>
          <a:noFill/>
          <a:ln>
            <a:noFill/>
          </a:ln>
        </p:spPr>
      </p:pic>
      <p:pic>
        <p:nvPicPr>
          <p:cNvPr id="449" name="Google Shape;449;p61"/>
          <p:cNvPicPr preferRelativeResize="0"/>
          <p:nvPr/>
        </p:nvPicPr>
        <p:blipFill>
          <a:blip r:embed="rId4">
            <a:alphaModFix/>
          </a:blip>
          <a:stretch>
            <a:fillRect/>
          </a:stretch>
        </p:blipFill>
        <p:spPr>
          <a:xfrm>
            <a:off x="4710575" y="849225"/>
            <a:ext cx="3507327" cy="2684299"/>
          </a:xfrm>
          <a:prstGeom prst="rect">
            <a:avLst/>
          </a:prstGeom>
          <a:noFill/>
          <a:ln>
            <a:noFill/>
          </a:ln>
        </p:spPr>
      </p:pic>
      <p:sp>
        <p:nvSpPr>
          <p:cNvPr id="450" name="Google Shape;450;p61"/>
          <p:cNvSpPr txBox="1"/>
          <p:nvPr/>
        </p:nvSpPr>
        <p:spPr>
          <a:xfrm>
            <a:off x="5391800" y="53225"/>
            <a:ext cx="3752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t>The Power of External Memory in Increasing Predictive Model Capacity (ICML-23 submission)</a:t>
            </a:r>
            <a:endParaRPr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7"/>
                                        </p:tgtEl>
                                        <p:attrNameLst>
                                          <p:attrName>style.visibility</p:attrName>
                                        </p:attrNameLst>
                                      </p:cBhvr>
                                      <p:to>
                                        <p:strVal val="visible"/>
                                      </p:to>
                                    </p:set>
                                    <p:animEffect transition="in" filter="fade">
                                      <p:cBhvr>
                                        <p:cTn id="17"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3030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dirty="0"/>
              <a:t>Scaling Vision with Sparse Mixture of Experts (NeurIPS-21)</a:t>
            </a:r>
            <a:endParaRPr sz="2420" dirty="0"/>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5" name="Google Shape;85;p17"/>
          <p:cNvPicPr preferRelativeResize="0"/>
          <p:nvPr/>
        </p:nvPicPr>
        <p:blipFill>
          <a:blip r:embed="rId3">
            <a:alphaModFix/>
          </a:blip>
          <a:stretch>
            <a:fillRect/>
          </a:stretch>
        </p:blipFill>
        <p:spPr>
          <a:xfrm>
            <a:off x="506250" y="2537200"/>
            <a:ext cx="6096000" cy="1790700"/>
          </a:xfrm>
          <a:prstGeom prst="rect">
            <a:avLst/>
          </a:prstGeom>
          <a:noFill/>
          <a:ln>
            <a:noFill/>
          </a:ln>
        </p:spPr>
      </p:pic>
      <p:pic>
        <p:nvPicPr>
          <p:cNvPr id="86" name="Google Shape;86;p17"/>
          <p:cNvPicPr preferRelativeResize="0"/>
          <p:nvPr/>
        </p:nvPicPr>
        <p:blipFill>
          <a:blip r:embed="rId4">
            <a:alphaModFix/>
          </a:blip>
          <a:stretch>
            <a:fillRect/>
          </a:stretch>
        </p:blipFill>
        <p:spPr>
          <a:xfrm>
            <a:off x="311700" y="1152473"/>
            <a:ext cx="6896829" cy="1107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2"/>
          <p:cNvSpPr txBox="1">
            <a:spLocks noGrp="1"/>
          </p:cNvSpPr>
          <p:nvPr>
            <p:ph type="title"/>
          </p:nvPr>
        </p:nvSpPr>
        <p:spPr>
          <a:xfrm>
            <a:off x="0" y="99175"/>
            <a:ext cx="443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20"/>
              <a:t>Can we transform a dense model to a sparse one? </a:t>
            </a:r>
            <a:endParaRPr sz="1920"/>
          </a:p>
        </p:txBody>
      </p:sp>
      <p:sp>
        <p:nvSpPr>
          <p:cNvPr id="456" name="Google Shape;456;p62"/>
          <p:cNvSpPr txBox="1">
            <a:spLocks noGrp="1"/>
          </p:cNvSpPr>
          <p:nvPr>
            <p:ph type="body" idx="1"/>
          </p:nvPr>
        </p:nvSpPr>
        <p:spPr>
          <a:xfrm>
            <a:off x="73175" y="1600650"/>
            <a:ext cx="3989400" cy="1942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initializing a sparsely activated Mixture-of-Experts model from a dense checkpoint</a:t>
            </a:r>
            <a:endParaRPr/>
          </a:p>
        </p:txBody>
      </p:sp>
      <p:pic>
        <p:nvPicPr>
          <p:cNvPr id="457" name="Google Shape;457;p62"/>
          <p:cNvPicPr preferRelativeResize="0"/>
          <p:nvPr/>
        </p:nvPicPr>
        <p:blipFill>
          <a:blip r:embed="rId3">
            <a:alphaModFix/>
          </a:blip>
          <a:stretch>
            <a:fillRect/>
          </a:stretch>
        </p:blipFill>
        <p:spPr>
          <a:xfrm>
            <a:off x="4133525" y="545799"/>
            <a:ext cx="5010473" cy="2347125"/>
          </a:xfrm>
          <a:prstGeom prst="rect">
            <a:avLst/>
          </a:prstGeom>
          <a:noFill/>
          <a:ln>
            <a:noFill/>
          </a:ln>
        </p:spPr>
      </p:pic>
      <p:sp>
        <p:nvSpPr>
          <p:cNvPr id="458" name="Google Shape;458;p62"/>
          <p:cNvSpPr txBox="1"/>
          <p:nvPr/>
        </p:nvSpPr>
        <p:spPr>
          <a:xfrm>
            <a:off x="5045950" y="0"/>
            <a:ext cx="4098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Sparse Upcycling: Training Mixture-of-Experts from Dense Checkpoints (ICLR-23)</a:t>
            </a:r>
            <a:endParaRPr sz="1000" dirty="0"/>
          </a:p>
        </p:txBody>
      </p:sp>
      <p:pic>
        <p:nvPicPr>
          <p:cNvPr id="459" name="Google Shape;459;p62"/>
          <p:cNvPicPr preferRelativeResize="0"/>
          <p:nvPr/>
        </p:nvPicPr>
        <p:blipFill>
          <a:blip r:embed="rId4">
            <a:alphaModFix/>
          </a:blip>
          <a:stretch>
            <a:fillRect/>
          </a:stretch>
        </p:blipFill>
        <p:spPr>
          <a:xfrm>
            <a:off x="4212350" y="2783324"/>
            <a:ext cx="4931651" cy="2232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1000"/>
                                        <p:tgtEl>
                                          <p:spTgt spid="4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10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9"/>
                                        </p:tgtEl>
                                        <p:attrNameLst>
                                          <p:attrName>style.visibility</p:attrName>
                                        </p:attrNameLst>
                                      </p:cBhvr>
                                      <p:to>
                                        <p:strVal val="visible"/>
                                      </p:to>
                                    </p:set>
                                    <p:animEffect transition="in" filter="fade">
                                      <p:cBhvr>
                                        <p:cTn id="17" dur="10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3"/>
          <p:cNvSpPr txBox="1">
            <a:spLocks noGrp="1"/>
          </p:cNvSpPr>
          <p:nvPr>
            <p:ph type="title"/>
          </p:nvPr>
        </p:nvSpPr>
        <p:spPr>
          <a:xfrm>
            <a:off x="311700" y="161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Personal opinions: may be wrong</a:t>
            </a:r>
            <a:endParaRPr/>
          </a:p>
        </p:txBody>
      </p:sp>
      <p:sp>
        <p:nvSpPr>
          <p:cNvPr id="465" name="Google Shape;465;p63"/>
          <p:cNvSpPr txBox="1">
            <a:spLocks noGrp="1"/>
          </p:cNvSpPr>
          <p:nvPr>
            <p:ph type="body" idx="1"/>
          </p:nvPr>
        </p:nvSpPr>
        <p:spPr>
          <a:xfrm>
            <a:off x="311700" y="670650"/>
            <a:ext cx="8520600" cy="426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b="1"/>
              <a:t>Specialty of experts</a:t>
            </a:r>
            <a:endParaRPr sz="2000" b="1"/>
          </a:p>
          <a:p>
            <a:pPr marL="457200" lvl="0" indent="-355600" algn="l" rtl="0">
              <a:spcBef>
                <a:spcPts val="1200"/>
              </a:spcBef>
              <a:spcAft>
                <a:spcPts val="0"/>
              </a:spcAft>
              <a:buSzPts val="2000"/>
              <a:buChar char="●"/>
            </a:pPr>
            <a:r>
              <a:rPr lang="en" sz="2000" b="1"/>
              <a:t>Weight initialization</a:t>
            </a:r>
            <a:endParaRPr sz="2000" b="1"/>
          </a:p>
          <a:p>
            <a:pPr marL="457200" lvl="0" indent="0" algn="l" rtl="0">
              <a:spcBef>
                <a:spcPts val="1200"/>
              </a:spcBef>
              <a:spcAft>
                <a:spcPts val="0"/>
              </a:spcAft>
              <a:buNone/>
            </a:pPr>
            <a:r>
              <a:rPr lang="en"/>
              <a:t>Since the specialty is only based on the initialization of the expert, if you want to explicitly make some expert specialized in some domain, you can embed the </a:t>
            </a:r>
            <a:r>
              <a:rPr lang="en" b="1"/>
              <a:t>domain information</a:t>
            </a:r>
            <a:r>
              <a:rPr lang="en"/>
              <a:t> into the </a:t>
            </a:r>
            <a:r>
              <a:rPr lang="en" b="1"/>
              <a:t>initialization</a:t>
            </a:r>
            <a:r>
              <a:rPr lang="en"/>
              <a:t> of each expert.</a:t>
            </a:r>
            <a:endParaRPr/>
          </a:p>
          <a:p>
            <a:pPr marL="457200" lvl="0" indent="-342900" algn="l" rtl="0">
              <a:spcBef>
                <a:spcPts val="1200"/>
              </a:spcBef>
              <a:spcAft>
                <a:spcPts val="0"/>
              </a:spcAft>
              <a:buSzPts val="1800"/>
              <a:buChar char="●"/>
            </a:pPr>
            <a:r>
              <a:rPr lang="en"/>
              <a:t> </a:t>
            </a:r>
            <a:r>
              <a:rPr lang="en" b="1"/>
              <a:t>Auxiliary information</a:t>
            </a:r>
            <a:endParaRPr b="1"/>
          </a:p>
          <a:p>
            <a:pPr marL="457200" lvl="0" indent="0" algn="l" rtl="0">
              <a:spcBef>
                <a:spcPts val="1200"/>
              </a:spcBef>
              <a:spcAft>
                <a:spcPts val="1200"/>
              </a:spcAft>
              <a:buNone/>
            </a:pPr>
            <a:r>
              <a:rPr lang="en"/>
              <a:t>If we have auxiliary information for samples, we can embed the auxiliary information and feed it with the sample(token) embedding to the router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xEl>
                                              <p:pRg st="0" end="0"/>
                                            </p:txEl>
                                          </p:spTgt>
                                        </p:tgtEl>
                                        <p:attrNameLst>
                                          <p:attrName>style.visibility</p:attrName>
                                        </p:attrNameLst>
                                      </p:cBhvr>
                                      <p:to>
                                        <p:strVal val="visible"/>
                                      </p:to>
                                    </p:set>
                                    <p:animEffect transition="in" filter="fade">
                                      <p:cBhvr>
                                        <p:cTn id="7" dur="1000"/>
                                        <p:tgtEl>
                                          <p:spTgt spid="4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xEl>
                                              <p:pRg st="1" end="1"/>
                                            </p:txEl>
                                          </p:spTgt>
                                        </p:tgtEl>
                                        <p:attrNameLst>
                                          <p:attrName>style.visibility</p:attrName>
                                        </p:attrNameLst>
                                      </p:cBhvr>
                                      <p:to>
                                        <p:strVal val="visible"/>
                                      </p:to>
                                    </p:set>
                                    <p:animEffect transition="in" filter="fade">
                                      <p:cBhvr>
                                        <p:cTn id="12" dur="1000"/>
                                        <p:tgtEl>
                                          <p:spTgt spid="4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5">
                                            <p:txEl>
                                              <p:pRg st="2" end="2"/>
                                            </p:txEl>
                                          </p:spTgt>
                                        </p:tgtEl>
                                        <p:attrNameLst>
                                          <p:attrName>style.visibility</p:attrName>
                                        </p:attrNameLst>
                                      </p:cBhvr>
                                      <p:to>
                                        <p:strVal val="visible"/>
                                      </p:to>
                                    </p:set>
                                    <p:animEffect transition="in" filter="fade">
                                      <p:cBhvr>
                                        <p:cTn id="17" dur="1000"/>
                                        <p:tgtEl>
                                          <p:spTgt spid="4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5">
                                            <p:txEl>
                                              <p:pRg st="3" end="3"/>
                                            </p:txEl>
                                          </p:spTgt>
                                        </p:tgtEl>
                                        <p:attrNameLst>
                                          <p:attrName>style.visibility</p:attrName>
                                        </p:attrNameLst>
                                      </p:cBhvr>
                                      <p:to>
                                        <p:strVal val="visible"/>
                                      </p:to>
                                    </p:set>
                                    <p:animEffect transition="in" filter="fade">
                                      <p:cBhvr>
                                        <p:cTn id="22" dur="1000"/>
                                        <p:tgtEl>
                                          <p:spTgt spid="4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5">
                                            <p:txEl>
                                              <p:pRg st="4" end="4"/>
                                            </p:txEl>
                                          </p:spTgt>
                                        </p:tgtEl>
                                        <p:attrNameLst>
                                          <p:attrName>style.visibility</p:attrName>
                                        </p:attrNameLst>
                                      </p:cBhvr>
                                      <p:to>
                                        <p:strVal val="visible"/>
                                      </p:to>
                                    </p:set>
                                    <p:animEffect transition="in" filter="fade">
                                      <p:cBhvr>
                                        <p:cTn id="27" dur="1000"/>
                                        <p:tgtEl>
                                          <p:spTgt spid="4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4"/>
          <p:cNvSpPr txBox="1">
            <a:spLocks noGrp="1"/>
          </p:cNvSpPr>
          <p:nvPr>
            <p:ph type="title"/>
          </p:nvPr>
        </p:nvSpPr>
        <p:spPr>
          <a:xfrm>
            <a:off x="36800" y="72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Personal opinions: may be wrong</a:t>
            </a:r>
            <a:endParaRPr/>
          </a:p>
          <a:p>
            <a:pPr marL="0" lvl="0" indent="0" algn="l" rtl="0">
              <a:spcBef>
                <a:spcPts val="0"/>
              </a:spcBef>
              <a:spcAft>
                <a:spcPts val="0"/>
              </a:spcAft>
              <a:buNone/>
            </a:pPr>
            <a:endParaRPr/>
          </a:p>
        </p:txBody>
      </p:sp>
      <p:sp>
        <p:nvSpPr>
          <p:cNvPr id="471" name="Google Shape;471;p64"/>
          <p:cNvSpPr txBox="1">
            <a:spLocks noGrp="1"/>
          </p:cNvSpPr>
          <p:nvPr>
            <p:ph type="body" idx="1"/>
          </p:nvPr>
        </p:nvSpPr>
        <p:spPr>
          <a:xfrm>
            <a:off x="36800" y="1250025"/>
            <a:ext cx="8520600" cy="371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Parameter efficient transfer learning</a:t>
            </a:r>
            <a:endParaRPr/>
          </a:p>
          <a:p>
            <a:pPr marL="457200" lvl="0" indent="-342900" algn="l" rtl="0">
              <a:spcBef>
                <a:spcPts val="1200"/>
              </a:spcBef>
              <a:spcAft>
                <a:spcPts val="0"/>
              </a:spcAft>
              <a:buSzPts val="1800"/>
              <a:buChar char="●"/>
            </a:pPr>
            <a:r>
              <a:rPr lang="en"/>
              <a:t>If we have a large pre-train MoE model with each expert learning semantic (contexture) information, we just need to learn how to combine these the output of each expert, namely, tuning the router only.</a:t>
            </a:r>
            <a:endParaRPr/>
          </a:p>
          <a:p>
            <a:pPr marL="0" lvl="0" indent="0" algn="l" rtl="0">
              <a:spcBef>
                <a:spcPts val="1200"/>
              </a:spcBef>
              <a:spcAft>
                <a:spcPts val="0"/>
              </a:spcAft>
              <a:buNone/>
            </a:pPr>
            <a:r>
              <a:rPr lang="en"/>
              <a:t>Continual learning</a:t>
            </a:r>
            <a:endParaRPr/>
          </a:p>
          <a:p>
            <a:pPr marL="457200" lvl="0" indent="-342900" algn="l" rtl="0">
              <a:spcBef>
                <a:spcPts val="1200"/>
              </a:spcBef>
              <a:spcAft>
                <a:spcPts val="0"/>
              </a:spcAft>
              <a:buSzPts val="1800"/>
              <a:buChar char="●"/>
            </a:pPr>
            <a:r>
              <a:rPr lang="en"/>
              <a:t>Since experts learns token level information (semantic), V-MoE should be inherently more robust to forgetting</a:t>
            </a:r>
            <a:endParaRPr/>
          </a:p>
          <a:p>
            <a:pPr marL="457200" lvl="0" indent="-342900" algn="l" rtl="0">
              <a:spcBef>
                <a:spcPts val="0"/>
              </a:spcBef>
              <a:spcAft>
                <a:spcPts val="0"/>
              </a:spcAft>
              <a:buSzPts val="1800"/>
              <a:buChar char="●"/>
            </a:pPr>
            <a:r>
              <a:rPr lang="en"/>
              <a:t>Use some experts to learn similar tasks sequentially</a:t>
            </a:r>
            <a:endParaRPr/>
          </a:p>
          <a:p>
            <a:pPr marL="457200" lvl="0" indent="-342900" algn="l" rtl="0">
              <a:spcBef>
                <a:spcPts val="0"/>
              </a:spcBef>
              <a:spcAft>
                <a:spcPts val="0"/>
              </a:spcAft>
              <a:buSzPts val="1800"/>
              <a:buChar char="●"/>
            </a:pPr>
            <a:r>
              <a:rPr lang="en"/>
              <a:t>only use new experts when it’s necessary</a:t>
            </a:r>
            <a:endParaRPr/>
          </a:p>
        </p:txBody>
      </p:sp>
      <p:pic>
        <p:nvPicPr>
          <p:cNvPr id="472" name="Google Shape;472;p64"/>
          <p:cNvPicPr preferRelativeResize="0"/>
          <p:nvPr/>
        </p:nvPicPr>
        <p:blipFill>
          <a:blip r:embed="rId3">
            <a:alphaModFix/>
          </a:blip>
          <a:stretch>
            <a:fillRect/>
          </a:stretch>
        </p:blipFill>
        <p:spPr>
          <a:xfrm>
            <a:off x="6039919" y="0"/>
            <a:ext cx="3104082" cy="12500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animEffect transition="in" filter="fade">
                                      <p:cBhvr>
                                        <p:cTn id="7" dur="1000"/>
                                        <p:tgtEl>
                                          <p:spTgt spid="4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
                                            <p:txEl>
                                              <p:pRg st="1" end="1"/>
                                            </p:txEl>
                                          </p:spTgt>
                                        </p:tgtEl>
                                        <p:attrNameLst>
                                          <p:attrName>style.visibility</p:attrName>
                                        </p:attrNameLst>
                                      </p:cBhvr>
                                      <p:to>
                                        <p:strVal val="visible"/>
                                      </p:to>
                                    </p:set>
                                    <p:animEffect transition="in" filter="fade">
                                      <p:cBhvr>
                                        <p:cTn id="12" dur="1000"/>
                                        <p:tgtEl>
                                          <p:spTgt spid="4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
                                            <p:txEl>
                                              <p:pRg st="2" end="2"/>
                                            </p:txEl>
                                          </p:spTgt>
                                        </p:tgtEl>
                                        <p:attrNameLst>
                                          <p:attrName>style.visibility</p:attrName>
                                        </p:attrNameLst>
                                      </p:cBhvr>
                                      <p:to>
                                        <p:strVal val="visible"/>
                                      </p:to>
                                    </p:set>
                                    <p:animEffect transition="in" filter="fade">
                                      <p:cBhvr>
                                        <p:cTn id="17" dur="1000"/>
                                        <p:tgtEl>
                                          <p:spTgt spid="4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
                                            <p:txEl>
                                              <p:pRg st="3" end="3"/>
                                            </p:txEl>
                                          </p:spTgt>
                                        </p:tgtEl>
                                        <p:attrNameLst>
                                          <p:attrName>style.visibility</p:attrName>
                                        </p:attrNameLst>
                                      </p:cBhvr>
                                      <p:to>
                                        <p:strVal val="visible"/>
                                      </p:to>
                                    </p:set>
                                    <p:animEffect transition="in" filter="fade">
                                      <p:cBhvr>
                                        <p:cTn id="22" dur="1000"/>
                                        <p:tgtEl>
                                          <p:spTgt spid="4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
                                            <p:txEl>
                                              <p:pRg st="4" end="4"/>
                                            </p:txEl>
                                          </p:spTgt>
                                        </p:tgtEl>
                                        <p:attrNameLst>
                                          <p:attrName>style.visibility</p:attrName>
                                        </p:attrNameLst>
                                      </p:cBhvr>
                                      <p:to>
                                        <p:strVal val="visible"/>
                                      </p:to>
                                    </p:set>
                                    <p:animEffect transition="in" filter="fade">
                                      <p:cBhvr>
                                        <p:cTn id="27" dur="1000"/>
                                        <p:tgtEl>
                                          <p:spTgt spid="4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1">
                                            <p:txEl>
                                              <p:pRg st="5" end="5"/>
                                            </p:txEl>
                                          </p:spTgt>
                                        </p:tgtEl>
                                        <p:attrNameLst>
                                          <p:attrName>style.visibility</p:attrName>
                                        </p:attrNameLst>
                                      </p:cBhvr>
                                      <p:to>
                                        <p:strVal val="visible"/>
                                      </p:to>
                                    </p:set>
                                    <p:animEffect transition="in" filter="fade">
                                      <p:cBhvr>
                                        <p:cTn id="32" dur="1000"/>
                                        <p:tgtEl>
                                          <p:spTgt spid="4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5"/>
          <p:cNvSpPr txBox="1">
            <a:spLocks noGrp="1"/>
          </p:cNvSpPr>
          <p:nvPr>
            <p:ph type="title"/>
          </p:nvPr>
        </p:nvSpPr>
        <p:spPr>
          <a:xfrm>
            <a:off x="0" y="464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Personal opinions: may be wrong</a:t>
            </a:r>
            <a:endParaRPr/>
          </a:p>
          <a:p>
            <a:pPr marL="0" lvl="0" indent="0" algn="l" rtl="0">
              <a:spcBef>
                <a:spcPts val="0"/>
              </a:spcBef>
              <a:spcAft>
                <a:spcPts val="0"/>
              </a:spcAft>
              <a:buNone/>
            </a:pPr>
            <a:endParaRPr/>
          </a:p>
        </p:txBody>
      </p:sp>
      <p:sp>
        <p:nvSpPr>
          <p:cNvPr id="478" name="Google Shape;478;p65"/>
          <p:cNvSpPr txBox="1">
            <a:spLocks noGrp="1"/>
          </p:cNvSpPr>
          <p:nvPr>
            <p:ph type="body" idx="1"/>
          </p:nvPr>
        </p:nvSpPr>
        <p:spPr>
          <a:xfrm>
            <a:off x="311700" y="1897750"/>
            <a:ext cx="8520600" cy="259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Federated learning with pre-trained ViT and tunable MoE (MLPs)</a:t>
            </a:r>
            <a:endParaRPr/>
          </a:p>
          <a:p>
            <a:pPr marL="457200" lvl="0" indent="-342900" algn="l" rtl="0">
              <a:spcBef>
                <a:spcPts val="1200"/>
              </a:spcBef>
              <a:spcAft>
                <a:spcPts val="0"/>
              </a:spcAft>
              <a:buSzPts val="1800"/>
              <a:buChar char="●"/>
            </a:pPr>
            <a:r>
              <a:rPr lang="en"/>
              <a:t>With client specific embedding, each client model can route tokens to more specific experts. </a:t>
            </a:r>
            <a:endParaRPr/>
          </a:p>
          <a:p>
            <a:pPr marL="457200" lvl="0" indent="-342900" algn="l" rtl="0">
              <a:spcBef>
                <a:spcPts val="0"/>
              </a:spcBef>
              <a:spcAft>
                <a:spcPts val="0"/>
              </a:spcAft>
              <a:buSzPts val="1800"/>
              <a:buChar char="●"/>
            </a:pPr>
            <a:r>
              <a:rPr lang="en"/>
              <a:t>When we perform weight average, only the experts activated frequently for this client will contribute to the main model</a:t>
            </a:r>
            <a:endParaRPr/>
          </a:p>
        </p:txBody>
      </p:sp>
      <p:pic>
        <p:nvPicPr>
          <p:cNvPr id="479" name="Google Shape;479;p65"/>
          <p:cNvPicPr preferRelativeResize="0"/>
          <p:nvPr/>
        </p:nvPicPr>
        <p:blipFill>
          <a:blip r:embed="rId3">
            <a:alphaModFix/>
          </a:blip>
          <a:stretch>
            <a:fillRect/>
          </a:stretch>
        </p:blipFill>
        <p:spPr>
          <a:xfrm>
            <a:off x="6039919" y="0"/>
            <a:ext cx="3104082" cy="12500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fade">
                                      <p:cBhvr>
                                        <p:cTn id="7" dur="1000"/>
                                        <p:tgtEl>
                                          <p:spTgt spid="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8">
                                            <p:txEl>
                                              <p:pRg st="1" end="1"/>
                                            </p:txEl>
                                          </p:spTgt>
                                        </p:tgtEl>
                                        <p:attrNameLst>
                                          <p:attrName>style.visibility</p:attrName>
                                        </p:attrNameLst>
                                      </p:cBhvr>
                                      <p:to>
                                        <p:strVal val="visible"/>
                                      </p:to>
                                    </p:set>
                                    <p:animEffect transition="in" filter="fade">
                                      <p:cBhvr>
                                        <p:cTn id="12" dur="1000"/>
                                        <p:tgtEl>
                                          <p:spTgt spid="4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8">
                                            <p:txEl>
                                              <p:pRg st="2" end="2"/>
                                            </p:txEl>
                                          </p:spTgt>
                                        </p:tgtEl>
                                        <p:attrNameLst>
                                          <p:attrName>style.visibility</p:attrName>
                                        </p:attrNameLst>
                                      </p:cBhvr>
                                      <p:to>
                                        <p:strVal val="visible"/>
                                      </p:to>
                                    </p:set>
                                    <p:animEffect transition="in" filter="fade">
                                      <p:cBhvr>
                                        <p:cTn id="17" dur="1000"/>
                                        <p:tgtEl>
                                          <p:spTgt spid="4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a:t>
            </a:r>
            <a:endParaRPr/>
          </a:p>
        </p:txBody>
      </p:sp>
      <p:sp>
        <p:nvSpPr>
          <p:cNvPr id="485" name="Google Shape;485;p66"/>
          <p:cNvSpPr txBox="1">
            <a:spLocks noGrp="1"/>
          </p:cNvSpPr>
          <p:nvPr>
            <p:ph type="body" idx="1"/>
          </p:nvPr>
        </p:nvSpPr>
        <p:spPr>
          <a:xfrm>
            <a:off x="311700" y="572700"/>
            <a:ext cx="8520600" cy="43761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en" dirty="0"/>
              <a:t>Scaling Vision with Sparse Mixture of Experts (NeurIPS-21)</a:t>
            </a:r>
            <a:endParaRPr dirty="0"/>
          </a:p>
          <a:p>
            <a:pPr marL="457200" lvl="0" indent="-325755" algn="l" rtl="0">
              <a:spcBef>
                <a:spcPts val="0"/>
              </a:spcBef>
              <a:spcAft>
                <a:spcPts val="0"/>
              </a:spcAft>
              <a:buSzPct val="100000"/>
              <a:buChar char="●"/>
            </a:pPr>
            <a:r>
              <a:rPr lang="en" dirty="0"/>
              <a:t>Learning to Route by Task for Efficient Inference (EMNLP-21)</a:t>
            </a:r>
            <a:endParaRPr dirty="0"/>
          </a:p>
          <a:p>
            <a:pPr marL="457200" lvl="0" indent="-325755" algn="l" rtl="0">
              <a:spcBef>
                <a:spcPts val="0"/>
              </a:spcBef>
              <a:spcAft>
                <a:spcPts val="0"/>
              </a:spcAft>
              <a:buSzPct val="100000"/>
              <a:buChar char="●"/>
            </a:pPr>
            <a:r>
              <a:rPr lang="en" dirty="0"/>
              <a:t>Mixture-of-Experts with Expert Choice Routing (NeurIPS-22)</a:t>
            </a:r>
            <a:endParaRPr dirty="0"/>
          </a:p>
          <a:p>
            <a:pPr marL="457200" lvl="0" indent="-325755" algn="l" rtl="0">
              <a:spcBef>
                <a:spcPts val="0"/>
              </a:spcBef>
              <a:spcAft>
                <a:spcPts val="0"/>
              </a:spcAft>
              <a:buSzPct val="100000"/>
              <a:buChar char="●"/>
            </a:pPr>
            <a:r>
              <a:rPr lang="en" dirty="0"/>
              <a:t>Multimodal Contrastive Learning with </a:t>
            </a:r>
            <a:r>
              <a:rPr lang="en" dirty="0" err="1"/>
              <a:t>LIMoE</a:t>
            </a:r>
            <a:r>
              <a:rPr lang="en" dirty="0"/>
              <a:t>: the Language Image Mixture of Experts (NeurIPS-22)</a:t>
            </a:r>
            <a:endParaRPr dirty="0"/>
          </a:p>
          <a:p>
            <a:pPr marL="457200" lvl="0" indent="-325755" algn="l" rtl="0">
              <a:spcBef>
                <a:spcPts val="0"/>
              </a:spcBef>
              <a:spcAft>
                <a:spcPts val="0"/>
              </a:spcAft>
              <a:buSzPct val="100000"/>
              <a:buChar char="●"/>
            </a:pPr>
            <a:r>
              <a:rPr lang="en" dirty="0"/>
              <a:t>Towards Understanding the Mixture-of-Experts Layer in Deep Learning (NeurIPS-22)</a:t>
            </a:r>
            <a:endParaRPr dirty="0"/>
          </a:p>
          <a:p>
            <a:pPr marL="457200" lvl="0" indent="-325755" algn="l" rtl="0">
              <a:spcBef>
                <a:spcPts val="0"/>
              </a:spcBef>
              <a:spcAft>
                <a:spcPts val="0"/>
              </a:spcAft>
              <a:buSzPct val="100000"/>
              <a:buChar char="●"/>
            </a:pPr>
            <a:r>
              <a:rPr lang="en" dirty="0"/>
              <a:t>Sparse Mixture-of-Experts are Domain Generalizable Learners (ICLR-23)</a:t>
            </a:r>
            <a:endParaRPr dirty="0"/>
          </a:p>
          <a:p>
            <a:pPr marL="457200" lvl="0" indent="-325755" algn="l" rtl="0">
              <a:spcBef>
                <a:spcPts val="0"/>
              </a:spcBef>
              <a:spcAft>
                <a:spcPts val="0"/>
              </a:spcAft>
              <a:buSzPct val="100000"/>
              <a:buChar char="●"/>
            </a:pPr>
            <a:r>
              <a:rPr lang="en" dirty="0"/>
              <a:t>M³ViT: Mixture-of-Experts Vision Transformer for Efficient Multi-task Learning with Model-Accelerator Co-design (NeurIPS-22)</a:t>
            </a:r>
            <a:endParaRPr dirty="0"/>
          </a:p>
          <a:p>
            <a:pPr marL="457200" lvl="0" indent="-325755" algn="l" rtl="0">
              <a:spcBef>
                <a:spcPts val="0"/>
              </a:spcBef>
              <a:spcAft>
                <a:spcPts val="0"/>
              </a:spcAft>
              <a:buSzPct val="100000"/>
              <a:buChar char="●"/>
            </a:pPr>
            <a:r>
              <a:rPr lang="en" dirty="0"/>
              <a:t>Expert Gate: Lifelong Learning with a Network of Experts (CVPR-17)</a:t>
            </a:r>
            <a:endParaRPr dirty="0"/>
          </a:p>
          <a:p>
            <a:pPr marL="457200" lvl="0" indent="-325755" algn="l" rtl="0">
              <a:spcBef>
                <a:spcPts val="0"/>
              </a:spcBef>
              <a:spcAft>
                <a:spcPts val="0"/>
              </a:spcAft>
              <a:buSzPct val="100000"/>
              <a:buChar char="●"/>
            </a:pPr>
            <a:r>
              <a:rPr lang="en" dirty="0"/>
              <a:t>DEMIX Layers: Disentangling Domains for Modular Language Modeling (NAACL-22)</a:t>
            </a:r>
            <a:endParaRPr dirty="0"/>
          </a:p>
          <a:p>
            <a:pPr marL="457200" lvl="0" indent="-325755" algn="l" rtl="0">
              <a:spcBef>
                <a:spcPts val="0"/>
              </a:spcBef>
              <a:spcAft>
                <a:spcPts val="0"/>
              </a:spcAft>
              <a:buSzPct val="100000"/>
              <a:buChar char="●"/>
            </a:pPr>
            <a:r>
              <a:rPr lang="en" dirty="0"/>
              <a:t>A review of sparse expert models in deep learning (Google &amp; Open AI)</a:t>
            </a:r>
            <a:endParaRPr dirty="0"/>
          </a:p>
          <a:p>
            <a:pPr marL="457200" lvl="0" indent="-325755" algn="l" rtl="0">
              <a:spcBef>
                <a:spcPts val="0"/>
              </a:spcBef>
              <a:spcAft>
                <a:spcPts val="0"/>
              </a:spcAft>
              <a:buSzPct val="100000"/>
              <a:buChar char="●"/>
            </a:pPr>
            <a:r>
              <a:rPr lang="en" dirty="0"/>
              <a:t>Task-customized Masked Autoencoder via Mixture of Cluster-conditional Experts (ICLR-23)</a:t>
            </a:r>
            <a:endParaRPr dirty="0"/>
          </a:p>
          <a:p>
            <a:pPr marL="457200" lvl="0" indent="-325755" algn="l" rtl="0">
              <a:spcBef>
                <a:spcPts val="0"/>
              </a:spcBef>
              <a:spcAft>
                <a:spcPts val="0"/>
              </a:spcAft>
              <a:buSzPct val="100000"/>
              <a:buChar char="●"/>
            </a:pPr>
            <a:r>
              <a:rPr lang="en" dirty="0"/>
              <a:t>The Power of External Memory in Increasing Predictive Model Capacity (ICML-23 submission)</a:t>
            </a:r>
            <a:endParaRPr dirty="0"/>
          </a:p>
          <a:p>
            <a:pPr marL="457200" lvl="0" indent="-325755" algn="l" rtl="0">
              <a:spcBef>
                <a:spcPts val="0"/>
              </a:spcBef>
              <a:spcAft>
                <a:spcPts val="0"/>
              </a:spcAft>
              <a:buSzPct val="100000"/>
              <a:buChar char="●"/>
            </a:pPr>
            <a:r>
              <a:rPr lang="en" dirty="0"/>
              <a:t>Sparse Upcycling: Training Mixture-of-Experts from Dense Checkpoints (ICLR-23)</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125975" y="1084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920"/>
              <a:t>Scaling Vision with Sparse Mixture of Experts</a:t>
            </a:r>
            <a:endParaRPr sz="1920"/>
          </a:p>
        </p:txBody>
      </p:sp>
      <p:sp>
        <p:nvSpPr>
          <p:cNvPr id="92" name="Google Shape;92;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3" name="Google Shape;93;p18"/>
          <p:cNvPicPr preferRelativeResize="0"/>
          <p:nvPr/>
        </p:nvPicPr>
        <p:blipFill>
          <a:blip r:embed="rId3">
            <a:alphaModFix/>
          </a:blip>
          <a:stretch>
            <a:fillRect/>
          </a:stretch>
        </p:blipFill>
        <p:spPr>
          <a:xfrm>
            <a:off x="5688425" y="0"/>
            <a:ext cx="3455574" cy="1015075"/>
          </a:xfrm>
          <a:prstGeom prst="rect">
            <a:avLst/>
          </a:prstGeom>
          <a:noFill/>
          <a:ln>
            <a:noFill/>
          </a:ln>
        </p:spPr>
      </p:pic>
      <p:pic>
        <p:nvPicPr>
          <p:cNvPr id="94" name="Google Shape;94;p18"/>
          <p:cNvPicPr preferRelativeResize="0"/>
          <p:nvPr/>
        </p:nvPicPr>
        <p:blipFill>
          <a:blip r:embed="rId4">
            <a:alphaModFix/>
          </a:blip>
          <a:stretch>
            <a:fillRect/>
          </a:stretch>
        </p:blipFill>
        <p:spPr>
          <a:xfrm>
            <a:off x="311698" y="1108250"/>
            <a:ext cx="7329649" cy="2057901"/>
          </a:xfrm>
          <a:prstGeom prst="rect">
            <a:avLst/>
          </a:prstGeom>
          <a:noFill/>
          <a:ln>
            <a:noFill/>
          </a:ln>
        </p:spPr>
      </p:pic>
      <p:pic>
        <p:nvPicPr>
          <p:cNvPr id="95" name="Google Shape;95;p18"/>
          <p:cNvPicPr preferRelativeResize="0"/>
          <p:nvPr/>
        </p:nvPicPr>
        <p:blipFill>
          <a:blip r:embed="rId5">
            <a:alphaModFix/>
          </a:blip>
          <a:stretch>
            <a:fillRect/>
          </a:stretch>
        </p:blipFill>
        <p:spPr>
          <a:xfrm>
            <a:off x="409750" y="3593250"/>
            <a:ext cx="6096000" cy="1257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58500" y="86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Scaling Vision with Sparse Mixture of Experts</a:t>
            </a:r>
            <a:endParaRPr/>
          </a:p>
          <a:p>
            <a:pPr marL="0" lvl="0" indent="0" algn="l" rtl="0">
              <a:spcBef>
                <a:spcPts val="0"/>
              </a:spcBef>
              <a:spcAft>
                <a:spcPts val="0"/>
              </a:spcAft>
              <a:buNone/>
            </a:pPr>
            <a:endParaRPr/>
          </a:p>
        </p:txBody>
      </p:sp>
      <p:sp>
        <p:nvSpPr>
          <p:cNvPr id="101" name="Google Shape;101;p19"/>
          <p:cNvSpPr txBox="1">
            <a:spLocks noGrp="1"/>
          </p:cNvSpPr>
          <p:nvPr>
            <p:ph type="body" idx="1"/>
          </p:nvPr>
        </p:nvSpPr>
        <p:spPr>
          <a:xfrm>
            <a:off x="4572000" y="709075"/>
            <a:ext cx="4248300" cy="9258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g(x) is the gating function</a:t>
            </a:r>
            <a:endParaRPr sz="1500"/>
          </a:p>
          <a:p>
            <a:pPr marL="457200" lvl="0" indent="-323850" algn="l" rtl="0">
              <a:spcBef>
                <a:spcPts val="0"/>
              </a:spcBef>
              <a:spcAft>
                <a:spcPts val="0"/>
              </a:spcAft>
              <a:buSzPts val="1500"/>
              <a:buChar char="●"/>
            </a:pPr>
            <a:r>
              <a:rPr lang="en" sz="1500"/>
              <a:t>K = 1 or 2</a:t>
            </a:r>
            <a:endParaRPr sz="1500"/>
          </a:p>
        </p:txBody>
      </p:sp>
      <p:pic>
        <p:nvPicPr>
          <p:cNvPr id="102" name="Google Shape;102;p19"/>
          <p:cNvPicPr preferRelativeResize="0"/>
          <p:nvPr/>
        </p:nvPicPr>
        <p:blipFill>
          <a:blip r:embed="rId3">
            <a:alphaModFix/>
          </a:blip>
          <a:stretch>
            <a:fillRect/>
          </a:stretch>
        </p:blipFill>
        <p:spPr>
          <a:xfrm>
            <a:off x="550075" y="659000"/>
            <a:ext cx="2255275" cy="313600"/>
          </a:xfrm>
          <a:prstGeom prst="rect">
            <a:avLst/>
          </a:prstGeom>
          <a:noFill/>
          <a:ln>
            <a:noFill/>
          </a:ln>
        </p:spPr>
      </p:pic>
      <p:pic>
        <p:nvPicPr>
          <p:cNvPr id="103" name="Google Shape;103;p19"/>
          <p:cNvPicPr preferRelativeResize="0"/>
          <p:nvPr/>
        </p:nvPicPr>
        <p:blipFill>
          <a:blip r:embed="rId4">
            <a:alphaModFix/>
          </a:blip>
          <a:stretch>
            <a:fillRect/>
          </a:stretch>
        </p:blipFill>
        <p:spPr>
          <a:xfrm>
            <a:off x="550075" y="1851650"/>
            <a:ext cx="1890076" cy="313600"/>
          </a:xfrm>
          <a:prstGeom prst="rect">
            <a:avLst/>
          </a:prstGeom>
          <a:noFill/>
          <a:ln>
            <a:noFill/>
          </a:ln>
        </p:spPr>
      </p:pic>
      <p:pic>
        <p:nvPicPr>
          <p:cNvPr id="104" name="Google Shape;104;p19"/>
          <p:cNvPicPr preferRelativeResize="0"/>
          <p:nvPr/>
        </p:nvPicPr>
        <p:blipFill>
          <a:blip r:embed="rId5">
            <a:alphaModFix/>
          </a:blip>
          <a:stretch>
            <a:fillRect/>
          </a:stretch>
        </p:blipFill>
        <p:spPr>
          <a:xfrm>
            <a:off x="550075" y="1255325"/>
            <a:ext cx="2580675" cy="313600"/>
          </a:xfrm>
          <a:prstGeom prst="rect">
            <a:avLst/>
          </a:prstGeom>
          <a:noFill/>
          <a:ln>
            <a:noFill/>
          </a:ln>
        </p:spPr>
      </p:pic>
      <p:sp>
        <p:nvSpPr>
          <p:cNvPr id="105" name="Google Shape;105;p19"/>
          <p:cNvSpPr txBox="1">
            <a:spLocks noGrp="1"/>
          </p:cNvSpPr>
          <p:nvPr>
            <p:ph type="body" idx="1"/>
          </p:nvPr>
        </p:nvSpPr>
        <p:spPr>
          <a:xfrm>
            <a:off x="4572000" y="1382700"/>
            <a:ext cx="4248300" cy="5727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e(x) is a MLP</a:t>
            </a:r>
            <a:endParaRPr sz="1500"/>
          </a:p>
        </p:txBody>
      </p:sp>
      <p:pic>
        <p:nvPicPr>
          <p:cNvPr id="106" name="Google Shape;106;p19"/>
          <p:cNvPicPr preferRelativeResize="0"/>
          <p:nvPr/>
        </p:nvPicPr>
        <p:blipFill>
          <a:blip r:embed="rId6">
            <a:alphaModFix/>
          </a:blip>
          <a:stretch>
            <a:fillRect/>
          </a:stretch>
        </p:blipFill>
        <p:spPr>
          <a:xfrm>
            <a:off x="0" y="3168200"/>
            <a:ext cx="4877096" cy="1432650"/>
          </a:xfrm>
          <a:prstGeom prst="rect">
            <a:avLst/>
          </a:prstGeom>
          <a:noFill/>
          <a:ln>
            <a:noFill/>
          </a:ln>
        </p:spPr>
      </p:pic>
      <p:pic>
        <p:nvPicPr>
          <p:cNvPr id="107" name="Google Shape;107;p19"/>
          <p:cNvPicPr preferRelativeResize="0"/>
          <p:nvPr/>
        </p:nvPicPr>
        <p:blipFill>
          <a:blip r:embed="rId7">
            <a:alphaModFix/>
          </a:blip>
          <a:stretch>
            <a:fillRect/>
          </a:stretch>
        </p:blipFill>
        <p:spPr>
          <a:xfrm>
            <a:off x="5220223" y="2120925"/>
            <a:ext cx="3196403" cy="2845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childTnLst>
                                </p:cTn>
                              </p:par>
                              <p:par>
                                <p:cTn id="13" presetID="10"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1000"/>
                                        <p:tgtEl>
                                          <p:spTgt spid="103"/>
                                        </p:tgtEl>
                                      </p:cBhvr>
                                    </p:animEffect>
                                  </p:childTnLst>
                                </p:cTn>
                              </p:par>
                              <p:par>
                                <p:cTn id="21" presetID="10"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7"/>
                                        </p:tgtEl>
                                        <p:attrNameLst>
                                          <p:attrName>style.visibility</p:attrName>
                                        </p:attrNameLst>
                                      </p:cBhvr>
                                      <p:to>
                                        <p:strVal val="visible"/>
                                      </p:to>
                                    </p:set>
                                    <p:animEffect transition="in" filter="fade">
                                      <p:cBhvr>
                                        <p:cTn id="28"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Technical challenges</a:t>
            </a:r>
            <a:endParaRPr/>
          </a:p>
        </p:txBody>
      </p:sp>
      <p:sp>
        <p:nvSpPr>
          <p:cNvPr id="113" name="Google Shape;113;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a:t>During training, sparse models may favor only a </a:t>
            </a:r>
            <a:r>
              <a:rPr lang="en" b="1">
                <a:solidFill>
                  <a:srgbClr val="CC0000"/>
                </a:solidFill>
              </a:rPr>
              <a:t>small</a:t>
            </a:r>
            <a:r>
              <a:rPr lang="en"/>
              <a:t> set of experts. This common failure mode can cause two problems.</a:t>
            </a:r>
            <a:endParaRPr/>
          </a:p>
          <a:p>
            <a:pPr marL="457200" lvl="0" indent="-298450" algn="l" rtl="0">
              <a:spcBef>
                <a:spcPts val="1200"/>
              </a:spcBef>
              <a:spcAft>
                <a:spcPts val="0"/>
              </a:spcAft>
              <a:buClr>
                <a:schemeClr val="dk1"/>
              </a:buClr>
              <a:buSzPts val="1100"/>
              <a:buChar char="●"/>
            </a:pPr>
            <a:r>
              <a:rPr lang="en"/>
              <a:t>First, </a:t>
            </a:r>
            <a:r>
              <a:rPr lang="en" b="1"/>
              <a:t>statistical</a:t>
            </a:r>
            <a:r>
              <a:rPr lang="en"/>
              <a:t> inefficiency: in the limit of collapse to a single expert, the model is no more powerful than a dense model.</a:t>
            </a:r>
            <a:endParaRPr/>
          </a:p>
          <a:p>
            <a:pPr marL="0" lvl="0" indent="0" algn="l" rtl="0">
              <a:spcBef>
                <a:spcPts val="1200"/>
              </a:spcBef>
              <a:spcAft>
                <a:spcPts val="0"/>
              </a:spcAft>
              <a:buNone/>
            </a:pPr>
            <a:endParaRPr/>
          </a:p>
          <a:p>
            <a:pPr marL="457200" lvl="0" indent="-298450" algn="l" rtl="0">
              <a:spcBef>
                <a:spcPts val="1200"/>
              </a:spcBef>
              <a:spcAft>
                <a:spcPts val="0"/>
              </a:spcAft>
              <a:buClr>
                <a:schemeClr val="dk1"/>
              </a:buClr>
              <a:buSzPts val="1100"/>
              <a:buChar char="●"/>
            </a:pPr>
            <a:r>
              <a:rPr lang="en"/>
              <a:t>Second, </a:t>
            </a:r>
            <a:r>
              <a:rPr lang="en" b="1"/>
              <a:t>computational</a:t>
            </a:r>
            <a:r>
              <a:rPr lang="en"/>
              <a:t> inefficiency: imbalanced assignment of items to experts may lead to poor hardware utilization.</a:t>
            </a:r>
            <a:endParaRPr/>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Effect transition="in" filter="fade">
                                      <p:cBhvr>
                                        <p:cTn id="7" dur="1000"/>
                                        <p:tgtEl>
                                          <p:spTgt spid="1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xEl>
                                              <p:pRg st="1" end="1"/>
                                            </p:txEl>
                                          </p:spTgt>
                                        </p:tgtEl>
                                        <p:attrNameLst>
                                          <p:attrName>style.visibility</p:attrName>
                                        </p:attrNameLst>
                                      </p:cBhvr>
                                      <p:to>
                                        <p:strVal val="visible"/>
                                      </p:to>
                                    </p:set>
                                    <p:animEffect transition="in" filter="fade">
                                      <p:cBhvr>
                                        <p:cTn id="12" dur="1000"/>
                                        <p:tgtEl>
                                          <p:spTgt spid="1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xEl>
                                              <p:pRg st="2" end="2"/>
                                            </p:txEl>
                                          </p:spTgt>
                                        </p:tgtEl>
                                        <p:attrNameLst>
                                          <p:attrName>style.visibility</p:attrName>
                                        </p:attrNameLst>
                                      </p:cBhvr>
                                      <p:to>
                                        <p:strVal val="visible"/>
                                      </p:to>
                                    </p:set>
                                    <p:animEffect transition="in" filter="fade">
                                      <p:cBhvr>
                                        <p:cTn id="17" dur="1000"/>
                                        <p:tgtEl>
                                          <p:spTgt spid="1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xEl>
                                              <p:pRg st="3" end="3"/>
                                            </p:txEl>
                                          </p:spTgt>
                                        </p:tgtEl>
                                        <p:attrNameLst>
                                          <p:attrName>style.visibility</p:attrName>
                                        </p:attrNameLst>
                                      </p:cBhvr>
                                      <p:to>
                                        <p:strVal val="visible"/>
                                      </p:to>
                                    </p:set>
                                    <p:animEffect transition="in" filter="fade">
                                      <p:cBhvr>
                                        <p:cTn id="22" dur="1000"/>
                                        <p:tgtEl>
                                          <p:spTgt spid="1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
                                            <p:txEl>
                                              <p:pRg st="4" end="4"/>
                                            </p:txEl>
                                          </p:spTgt>
                                        </p:tgtEl>
                                        <p:attrNameLst>
                                          <p:attrName>style.visibility</p:attrName>
                                        </p:attrNameLst>
                                      </p:cBhvr>
                                      <p:to>
                                        <p:strVal val="visible"/>
                                      </p:to>
                                    </p:set>
                                    <p:animEffect transition="in" filter="fade">
                                      <p:cBhvr>
                                        <p:cTn id="27" dur="1000"/>
                                        <p:tgtEl>
                                          <p:spTgt spid="1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312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Solution</a:t>
            </a:r>
            <a:endParaRPr/>
          </a:p>
        </p:txBody>
      </p:sp>
      <p:sp>
        <p:nvSpPr>
          <p:cNvPr id="119" name="Google Shape;119;p21"/>
          <p:cNvSpPr txBox="1">
            <a:spLocks noGrp="1"/>
          </p:cNvSpPr>
          <p:nvPr>
            <p:ph type="body" idx="1"/>
          </p:nvPr>
        </p:nvSpPr>
        <p:spPr>
          <a:xfrm>
            <a:off x="311700" y="957925"/>
            <a:ext cx="8520600" cy="1252800"/>
          </a:xfrm>
          <a:prstGeom prst="rect">
            <a:avLst/>
          </a:prstGeom>
        </p:spPr>
        <p:txBody>
          <a:bodyPr spcFirstLastPara="1" wrap="square" lIns="91425" tIns="91425" rIns="91425" bIns="91425" anchor="t" anchorCtr="0">
            <a:normAutofit/>
          </a:bodyPr>
          <a:lstStyle/>
          <a:p>
            <a:pPr marL="457200" lvl="0" indent="-298450" algn="l" rtl="0">
              <a:spcBef>
                <a:spcPts val="1200"/>
              </a:spcBef>
              <a:spcAft>
                <a:spcPts val="0"/>
              </a:spcAft>
              <a:buClr>
                <a:srgbClr val="000000"/>
              </a:buClr>
              <a:buSzPts val="1100"/>
              <a:buChar char="●"/>
            </a:pPr>
            <a:r>
              <a:rPr lang="en"/>
              <a:t>fix the buffer capacity of each expert (the number of tokens that each expert processes)</a:t>
            </a:r>
            <a:endParaRPr/>
          </a:p>
          <a:p>
            <a:pPr marL="457200" lvl="0" indent="-298450" algn="l" rtl="0">
              <a:spcBef>
                <a:spcPts val="0"/>
              </a:spcBef>
              <a:spcAft>
                <a:spcPts val="0"/>
              </a:spcAft>
              <a:buClr>
                <a:srgbClr val="CCCCCC"/>
              </a:buClr>
              <a:buSzPts val="1100"/>
              <a:buChar char="●"/>
            </a:pPr>
            <a:r>
              <a:rPr lang="en">
                <a:solidFill>
                  <a:srgbClr val="CCCCCC"/>
                </a:solidFill>
              </a:rPr>
              <a:t>train our model with auxiliary losses that encourage load balancing.</a:t>
            </a:r>
            <a:endParaRPr>
              <a:solidFill>
                <a:srgbClr val="CCCCCC"/>
              </a:solidFill>
            </a:endParaRPr>
          </a:p>
        </p:txBody>
      </p:sp>
      <p:pic>
        <p:nvPicPr>
          <p:cNvPr id="120" name="Google Shape;120;p21"/>
          <p:cNvPicPr preferRelativeResize="0"/>
          <p:nvPr/>
        </p:nvPicPr>
        <p:blipFill>
          <a:blip r:embed="rId3">
            <a:alphaModFix/>
          </a:blip>
          <a:stretch>
            <a:fillRect/>
          </a:stretch>
        </p:blipFill>
        <p:spPr>
          <a:xfrm>
            <a:off x="4999525" y="2695913"/>
            <a:ext cx="3154000" cy="807075"/>
          </a:xfrm>
          <a:prstGeom prst="rect">
            <a:avLst/>
          </a:prstGeom>
          <a:noFill/>
          <a:ln>
            <a:noFill/>
          </a:ln>
        </p:spPr>
      </p:pic>
      <p:sp>
        <p:nvSpPr>
          <p:cNvPr id="121" name="Google Shape;121;p21"/>
          <p:cNvSpPr txBox="1"/>
          <p:nvPr/>
        </p:nvSpPr>
        <p:spPr>
          <a:xfrm>
            <a:off x="347075" y="2520350"/>
            <a:ext cx="4872600" cy="220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800">
                <a:solidFill>
                  <a:schemeClr val="dk2"/>
                </a:solidFill>
              </a:rPr>
              <a:t>Buffer capacity depended on</a:t>
            </a:r>
            <a:endParaRPr sz="1800">
              <a:solidFill>
                <a:schemeClr val="dk2"/>
              </a:solidFill>
            </a:endParaRPr>
          </a:p>
          <a:p>
            <a:pPr marL="457200" lvl="0" indent="-298450" algn="l" rtl="0">
              <a:lnSpc>
                <a:spcPct val="115000"/>
              </a:lnSpc>
              <a:spcBef>
                <a:spcPts val="1200"/>
              </a:spcBef>
              <a:spcAft>
                <a:spcPts val="0"/>
              </a:spcAft>
              <a:buClr>
                <a:schemeClr val="dk1"/>
              </a:buClr>
              <a:buSzPts val="1100"/>
              <a:buChar char="●"/>
            </a:pPr>
            <a:r>
              <a:rPr lang="en" sz="1800">
                <a:solidFill>
                  <a:schemeClr val="dk2"/>
                </a:solidFill>
              </a:rPr>
              <a:t>N: batch size</a:t>
            </a:r>
            <a:endParaRPr sz="1800">
              <a:solidFill>
                <a:schemeClr val="dk2"/>
              </a:solidFill>
            </a:endParaRPr>
          </a:p>
          <a:p>
            <a:pPr marL="457200" lvl="0" indent="-298450" algn="l" rtl="0">
              <a:lnSpc>
                <a:spcPct val="115000"/>
              </a:lnSpc>
              <a:spcBef>
                <a:spcPts val="0"/>
              </a:spcBef>
              <a:spcAft>
                <a:spcPts val="0"/>
              </a:spcAft>
              <a:buClr>
                <a:schemeClr val="dk1"/>
              </a:buClr>
              <a:buSzPts val="1100"/>
              <a:buChar char="●"/>
            </a:pPr>
            <a:r>
              <a:rPr lang="en" sz="1800">
                <a:solidFill>
                  <a:schemeClr val="dk2"/>
                </a:solidFill>
              </a:rPr>
              <a:t>P: num of tokens / image</a:t>
            </a:r>
            <a:endParaRPr sz="1800">
              <a:solidFill>
                <a:schemeClr val="dk2"/>
              </a:solidFill>
            </a:endParaRPr>
          </a:p>
          <a:p>
            <a:pPr marL="457200" lvl="0" indent="-298450" algn="l" rtl="0">
              <a:lnSpc>
                <a:spcPct val="115000"/>
              </a:lnSpc>
              <a:spcBef>
                <a:spcPts val="0"/>
              </a:spcBef>
              <a:spcAft>
                <a:spcPts val="0"/>
              </a:spcAft>
              <a:buClr>
                <a:schemeClr val="dk1"/>
              </a:buClr>
              <a:buSzPts val="1100"/>
              <a:buChar char="●"/>
            </a:pPr>
            <a:r>
              <a:rPr lang="en" sz="1800">
                <a:solidFill>
                  <a:schemeClr val="dk2"/>
                </a:solidFill>
              </a:rPr>
              <a:t>k: num of experts / token</a:t>
            </a:r>
            <a:endParaRPr sz="1800">
              <a:solidFill>
                <a:schemeClr val="dk2"/>
              </a:solidFill>
            </a:endParaRPr>
          </a:p>
          <a:p>
            <a:pPr marL="457200" lvl="0" indent="-298450" algn="l" rtl="0">
              <a:lnSpc>
                <a:spcPct val="115000"/>
              </a:lnSpc>
              <a:spcBef>
                <a:spcPts val="0"/>
              </a:spcBef>
              <a:spcAft>
                <a:spcPts val="0"/>
              </a:spcAft>
              <a:buClr>
                <a:schemeClr val="dk1"/>
              </a:buClr>
              <a:buSzPts val="1100"/>
              <a:buChar char="●"/>
            </a:pPr>
            <a:r>
              <a:rPr lang="en" sz="1800">
                <a:solidFill>
                  <a:schemeClr val="dk2"/>
                </a:solidFill>
              </a:rPr>
              <a:t>E: num of experts</a:t>
            </a:r>
            <a:endParaRPr sz="1800">
              <a:solidFill>
                <a:schemeClr val="dk2"/>
              </a:solidFill>
            </a:endParaRPr>
          </a:p>
          <a:p>
            <a:pPr marL="457200" lvl="0" indent="-298450" algn="l" rtl="0">
              <a:lnSpc>
                <a:spcPct val="115000"/>
              </a:lnSpc>
              <a:spcBef>
                <a:spcPts val="0"/>
              </a:spcBef>
              <a:spcAft>
                <a:spcPts val="0"/>
              </a:spcAft>
              <a:buClr>
                <a:schemeClr val="dk1"/>
              </a:buClr>
              <a:buSzPts val="1100"/>
              <a:buChar char="●"/>
            </a:pPr>
            <a:r>
              <a:rPr lang="en" sz="1800">
                <a:solidFill>
                  <a:schemeClr val="dk2"/>
                </a:solidFill>
              </a:rPr>
              <a:t>C: capacity ratio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1000"/>
                                        <p:tgtEl>
                                          <p:spTgt spid="12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2982</Words>
  <Application>Microsoft Macintosh PowerPoint</Application>
  <PresentationFormat>On-screen Show (16:9)</PresentationFormat>
  <Paragraphs>298</Paragraphs>
  <Slides>54</Slides>
  <Notes>54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54</vt:i4>
      </vt:variant>
    </vt:vector>
  </HeadingPairs>
  <TitlesOfParts>
    <vt:vector size="57" baseType="lpstr">
      <vt:lpstr>Arial</vt:lpstr>
      <vt:lpstr>Roboto</vt:lpstr>
      <vt:lpstr>Simple Light</vt:lpstr>
      <vt:lpstr>Mixture-of-Experts (MoE)</vt:lpstr>
      <vt:lpstr>MoE has a long history since 1991</vt:lpstr>
      <vt:lpstr>Outrageously large neural networks: The sparsely-gated mixture-of-experts layer (ICLR- 2017) </vt:lpstr>
      <vt:lpstr>Google is a Big fan of MoE</vt:lpstr>
      <vt:lpstr>Scaling Vision with Sparse Mixture of Experts (NeurIPS-21)</vt:lpstr>
      <vt:lpstr>Scaling Vision with Sparse Mixture of Experts</vt:lpstr>
      <vt:lpstr>Scaling Vision with Sparse Mixture of Experts </vt:lpstr>
      <vt:lpstr>Technical challenges</vt:lpstr>
      <vt:lpstr>Solution</vt:lpstr>
      <vt:lpstr>Solution</vt:lpstr>
      <vt:lpstr>Solution</vt:lpstr>
      <vt:lpstr>Solution</vt:lpstr>
      <vt:lpstr>Auxiliary losses</vt:lpstr>
      <vt:lpstr>Design Choices</vt:lpstr>
      <vt:lpstr>Results</vt:lpstr>
      <vt:lpstr>Batch Prioritized Routing (BPR) to favour “most important” tokens</vt:lpstr>
      <vt:lpstr>Result</vt:lpstr>
      <vt:lpstr>Internal workings of sparse networks</vt:lpstr>
      <vt:lpstr>How much does it cost to train the V-MoE</vt:lpstr>
      <vt:lpstr>Learning to Route by Task for Efficient Inference (EMNLP-21)</vt:lpstr>
      <vt:lpstr>Sparse MoE: inference efficiency </vt:lpstr>
      <vt:lpstr>Solution: provide task-information</vt:lpstr>
      <vt:lpstr>Solution: provide task-information </vt:lpstr>
      <vt:lpstr>Mixture-of-Experts with Expert Choice Routing (NeurIPS-22)</vt:lpstr>
      <vt:lpstr>Expert Choice Routing</vt:lpstr>
      <vt:lpstr>Routing function summary</vt:lpstr>
      <vt:lpstr>Routing function summary </vt:lpstr>
      <vt:lpstr>Multimodal Contrastive Learning with LIMoE: the Language Image Mixture of Experts (NeurIPS-22)</vt:lpstr>
      <vt:lpstr>Architecture LiMoE (one tower) Vs CLIP (two tower)</vt:lpstr>
      <vt:lpstr>Technical challenges</vt:lpstr>
      <vt:lpstr>Technical challenges </vt:lpstr>
      <vt:lpstr>Results</vt:lpstr>
      <vt:lpstr>Results  zero-shot</vt:lpstr>
      <vt:lpstr>Results</vt:lpstr>
      <vt:lpstr>Specialized experts</vt:lpstr>
      <vt:lpstr>Distributions for an eight expert LIMoE</vt:lpstr>
      <vt:lpstr>Towards Understanding the Mixture-of-Experts Layer in Deep Learning (NeurIPS-22)</vt:lpstr>
      <vt:lpstr>Synthetic dataset</vt:lpstr>
      <vt:lpstr>MoE learning this synthetic dataset</vt:lpstr>
      <vt:lpstr>Important insights</vt:lpstr>
      <vt:lpstr>Sparse Mixture-of-Experts are Domain Generalizable Learners (ICLR-23)</vt:lpstr>
      <vt:lpstr>Generalizable Mixture-of-Experts (GMoE)</vt:lpstr>
      <vt:lpstr>Expert selection</vt:lpstr>
      <vt:lpstr>Can we explicitly force a module to learn a domain?</vt:lpstr>
      <vt:lpstr>Can we explicitly force a module to learn a domain? </vt:lpstr>
      <vt:lpstr>MoE for Multi-task Learning</vt:lpstr>
      <vt:lpstr>MoE for pre-training </vt:lpstr>
      <vt:lpstr>Mixture of Cluster-conditional Expert (MoCE)</vt:lpstr>
      <vt:lpstr>Alternative way to use outputs experts?</vt:lpstr>
      <vt:lpstr>Can we transform a dense model to a sparse one? </vt:lpstr>
      <vt:lpstr>Personal opinions: may be wrong</vt:lpstr>
      <vt:lpstr>Personal opinions: may be wrong </vt:lpstr>
      <vt:lpstr>Personal opinions: may be wrong </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Mixture-of-Experts (MoE)</dc:title>
  <cp:lastModifiedBy>Marco Mai</cp:lastModifiedBy>
  <cp:revision>1</cp:revision>
  <dcterms:modified xsi:type="dcterms:W3CDTF">2024-04-06T20:59:38Z</dcterms:modified>
</cp:coreProperties>
</file>