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7ccb8265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7ccb8265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If we want to replace the U-net with the ViT, how will we do it? How to modify the standard ViT to handle additional conditional information such as timesteps, class labels, natural language etc. 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7ccb8265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c7ccb8265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7ccb8265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7ccb8265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7ccb82650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7ccb82650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7ccb82650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7ccb82650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7ccb8265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7ccb8265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7ccb8265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c7ccb8265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7ccb8265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c7ccb8265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7ccb82650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c7ccb82650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7ccb8265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c7ccb8265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7ccb8265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7ccb8265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7ccb8265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c7ccb8265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7ccb8265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c7ccb8265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7ccb8265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c7ccb8265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c7ccb8265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c7ccb8265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7ccb8265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c7ccb8265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7ccb82650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c7ccb82650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c7ccb82650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c7ccb82650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c7ccb82650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c7ccb82650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c7ccb82650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c7ccb82650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c7ccb82650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c7ccb82650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7ccb8265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7ccb8265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c7ccb82650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c7ccb82650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c7ccb82650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c7ccb82650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7ccb82650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c7ccb82650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7ccb82650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c7ccb82650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7ccb82650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c7ccb8265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c7ccb82650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c7ccb82650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c7ccb82650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c7ccb82650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c7ccb82650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c7ccb82650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c7ccb82650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c7ccb82650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c7ccb82650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c7ccb82650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7ccb8265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7ccb8265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c7ccb82650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c7ccb82650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c7ccb82650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c7ccb82650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c7ccb82650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c7ccb82650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c7ccb82650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c7ccb82650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c7ccb82650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c7ccb82650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c7ccb82650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c7ccb82650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c7ccb82650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c7ccb82650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c7ccb82650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c7ccb82650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c7ccb82650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c7ccb82650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c7ccb82650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c7ccb82650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7ccb8265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7ccb8265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c7ccb82650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c7ccb82650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c7ccb82650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c7ccb82650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c7ccb82650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c7ccb82650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c7ccb82650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c7ccb82650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c7ccb82650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c7ccb82650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c7ccb82650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c7ccb82650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c7ccb82650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c7ccb82650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c7ccb82650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c7ccb82650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c7ccb82650_0_7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c7ccb82650_0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c7ccb82650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c7ccb82650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7ccb82650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7ccb8265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7ccb82650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7ccb82650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7ccb82650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7ccb82650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7ccb8265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7ccb8265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32.png"/><Relationship Id="rId6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Relationship Id="rId6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Relationship Id="rId4" Type="http://schemas.openxmlformats.org/officeDocument/2006/relationships/image" Target="../media/image4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Diffusion Models &amp; Dataset Bias from Meta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57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Zheda Mai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269175" y="138875"/>
            <a:ext cx="547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thought process</a:t>
            </a:r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161575" y="884475"/>
            <a:ext cx="49155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Input: </a:t>
            </a:r>
            <a:r>
              <a:rPr b="1" lang="en" sz="1800">
                <a:solidFill>
                  <a:srgbClr val="6AA84F"/>
                </a:solidFill>
              </a:rPr>
              <a:t>same</a:t>
            </a:r>
            <a:r>
              <a:rPr lang="en" sz="1800">
                <a:solidFill>
                  <a:schemeClr val="dk2"/>
                </a:solidFill>
              </a:rPr>
              <a:t> as ViT, turn image to patch </a:t>
            </a:r>
            <a:r>
              <a:rPr lang="en" sz="1800">
                <a:solidFill>
                  <a:schemeClr val="dk2"/>
                </a:solidFill>
              </a:rPr>
              <a:t>embedding</a:t>
            </a:r>
            <a:r>
              <a:rPr lang="en" sz="1800">
                <a:solidFill>
                  <a:schemeClr val="dk2"/>
                </a:solidFill>
              </a:rPr>
              <a:t> + positional embeddings, no CLS token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42" name="Google Shape;142;p22"/>
          <p:cNvGrpSpPr/>
          <p:nvPr/>
        </p:nvGrpSpPr>
        <p:grpSpPr>
          <a:xfrm>
            <a:off x="949125" y="3757975"/>
            <a:ext cx="2927169" cy="274320"/>
            <a:chOff x="693975" y="2065575"/>
            <a:chExt cx="2927169" cy="274320"/>
          </a:xfrm>
        </p:grpSpPr>
        <p:pic>
          <p:nvPicPr>
            <p:cNvPr id="143" name="Google Shape;143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3975" y="2065575"/>
              <a:ext cx="1289305" cy="274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63175" y="2065575"/>
              <a:ext cx="1557969" cy="2743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22"/>
          <p:cNvGrpSpPr/>
          <p:nvPr/>
        </p:nvGrpSpPr>
        <p:grpSpPr>
          <a:xfrm>
            <a:off x="5254880" y="791046"/>
            <a:ext cx="3845017" cy="3282652"/>
            <a:chOff x="6122550" y="2571750"/>
            <a:chExt cx="2458451" cy="2167625"/>
          </a:xfrm>
        </p:grpSpPr>
        <p:pic>
          <p:nvPicPr>
            <p:cNvPr id="146" name="Google Shape;146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2550" y="2571750"/>
              <a:ext cx="2458451" cy="216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82097" y="3189928"/>
              <a:ext cx="1394101" cy="1530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22"/>
          <p:cNvSpPr txBox="1"/>
          <p:nvPr/>
        </p:nvSpPr>
        <p:spPr>
          <a:xfrm>
            <a:off x="161575" y="2015550"/>
            <a:ext cx="4600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Output: </a:t>
            </a:r>
            <a:r>
              <a:rPr b="1" lang="en" sz="1800">
                <a:solidFill>
                  <a:srgbClr val="E06666"/>
                </a:solidFill>
              </a:rPr>
              <a:t>different</a:t>
            </a:r>
            <a:r>
              <a:rPr lang="en" sz="1800">
                <a:solidFill>
                  <a:schemeClr val="dk2"/>
                </a:solidFill>
              </a:rPr>
              <a:t> from ViT, mean and diagonal covariance, both have same size as input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add linear </a:t>
            </a:r>
            <a:r>
              <a:rPr lang="en" sz="1800">
                <a:solidFill>
                  <a:schemeClr val="dk2"/>
                </a:solidFill>
              </a:rPr>
              <a:t>layer</a:t>
            </a:r>
            <a:r>
              <a:rPr lang="en" sz="1800">
                <a:solidFill>
                  <a:schemeClr val="dk2"/>
                </a:solidFill>
              </a:rPr>
              <a:t> to predict them with last layer embeddings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6301800" y="2840500"/>
            <a:ext cx="357300" cy="4422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6301800" y="1436575"/>
            <a:ext cx="357300" cy="4422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5671800" y="1436575"/>
            <a:ext cx="357300" cy="4422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6795075" y="1403225"/>
            <a:ext cx="2117700" cy="274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layer</a:t>
            </a:r>
            <a:endParaRPr/>
          </a:p>
        </p:txBody>
      </p:sp>
      <p:sp>
        <p:nvSpPr>
          <p:cNvPr id="153" name="Google Shape;153;p22"/>
          <p:cNvSpPr/>
          <p:nvPr/>
        </p:nvSpPr>
        <p:spPr>
          <a:xfrm>
            <a:off x="6795075" y="629325"/>
            <a:ext cx="858900" cy="705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</a:t>
            </a:r>
            <a:endParaRPr/>
          </a:p>
        </p:txBody>
      </p:sp>
      <p:sp>
        <p:nvSpPr>
          <p:cNvPr id="154" name="Google Shape;154;p22"/>
          <p:cNvSpPr/>
          <p:nvPr/>
        </p:nvSpPr>
        <p:spPr>
          <a:xfrm>
            <a:off x="7875125" y="629325"/>
            <a:ext cx="1037700" cy="705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variance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thought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925" y="277150"/>
            <a:ext cx="186411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246625" y="1080075"/>
            <a:ext cx="5187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to add </a:t>
            </a:r>
            <a:r>
              <a:rPr lang="en" sz="1800">
                <a:solidFill>
                  <a:schemeClr val="dk2"/>
                </a:solidFill>
              </a:rPr>
              <a:t>conditioning</a:t>
            </a:r>
            <a:r>
              <a:rPr lang="en" sz="1800">
                <a:solidFill>
                  <a:schemeClr val="dk2"/>
                </a:solidFill>
              </a:rPr>
              <a:t> information?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Append conditioning embeddings to input embeddings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246625" y="2372725"/>
            <a:ext cx="4932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Cross attention, after self attention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visual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embedding</a:t>
            </a:r>
            <a:r>
              <a:rPr lang="en" sz="1800">
                <a:solidFill>
                  <a:schemeClr val="dk2"/>
                </a:solidFill>
              </a:rPr>
              <a:t> as query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conditioning embedding as key, value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5774525" y="3520850"/>
            <a:ext cx="1233300" cy="50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condition</a:t>
            </a:r>
            <a:endParaRPr sz="1200"/>
          </a:p>
        </p:txBody>
      </p:sp>
      <p:sp>
        <p:nvSpPr>
          <p:cNvPr id="164" name="Google Shape;164;p23"/>
          <p:cNvSpPr/>
          <p:nvPr/>
        </p:nvSpPr>
        <p:spPr>
          <a:xfrm>
            <a:off x="5434225" y="1365075"/>
            <a:ext cx="1233300" cy="50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cross attention</a:t>
            </a:r>
            <a:endParaRPr sz="1200"/>
          </a:p>
        </p:txBody>
      </p:sp>
      <p:cxnSp>
        <p:nvCxnSpPr>
          <p:cNvPr id="165" name="Google Shape;165;p23"/>
          <p:cNvCxnSpPr>
            <a:stCxn id="164" idx="3"/>
          </p:cNvCxnSpPr>
          <p:nvPr/>
        </p:nvCxnSpPr>
        <p:spPr>
          <a:xfrm>
            <a:off x="6667525" y="1615875"/>
            <a:ext cx="1071600" cy="212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66" name="Google Shape;166;p23"/>
          <p:cNvSpPr txBox="1"/>
          <p:nvPr/>
        </p:nvSpPr>
        <p:spPr>
          <a:xfrm>
            <a:off x="7007725" y="1828563"/>
            <a:ext cx="6720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Q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279050" y="2659013"/>
            <a:ext cx="6720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K,V</a:t>
            </a:r>
            <a:endParaRPr sz="1800">
              <a:solidFill>
                <a:srgbClr val="FF0000"/>
              </a:solidFill>
            </a:endParaRPr>
          </a:p>
        </p:txBody>
      </p:sp>
      <p:cxnSp>
        <p:nvCxnSpPr>
          <p:cNvPr id="168" name="Google Shape;168;p23"/>
          <p:cNvCxnSpPr>
            <a:stCxn id="164" idx="2"/>
            <a:endCxn id="163" idx="0"/>
          </p:cNvCxnSpPr>
          <p:nvPr/>
        </p:nvCxnSpPr>
        <p:spPr>
          <a:xfrm>
            <a:off x="6050875" y="1866675"/>
            <a:ext cx="340200" cy="1654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>
            <a:off x="311700" y="359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Scalable Diffusion Models with Transformers</a:t>
            </a:r>
            <a:endParaRPr/>
          </a:p>
        </p:txBody>
      </p:sp>
      <p:sp>
        <p:nvSpPr>
          <p:cNvPr id="174" name="Google Shape;174;p24"/>
          <p:cNvSpPr txBox="1"/>
          <p:nvPr>
            <p:ph idx="1" type="body"/>
          </p:nvPr>
        </p:nvSpPr>
        <p:spPr>
          <a:xfrm>
            <a:off x="269200" y="1978650"/>
            <a:ext cx="4569900" cy="11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 two proposals are two naive ways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Discussed in the paper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very effective</a:t>
            </a:r>
            <a:endParaRPr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225" y="1033398"/>
            <a:ext cx="4077773" cy="360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65100" y="700150"/>
            <a:ext cx="3736500" cy="24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a </a:t>
            </a:r>
            <a:r>
              <a:rPr b="1" lang="en"/>
              <a:t>MLP</a:t>
            </a:r>
            <a:r>
              <a:rPr lang="en"/>
              <a:t> to regress the conditioning embedding to generate </a:t>
            </a:r>
            <a:r>
              <a:rPr b="1" lang="en"/>
              <a:t>scaling</a:t>
            </a:r>
            <a:r>
              <a:rPr lang="en"/>
              <a:t> factors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least</a:t>
            </a:r>
            <a:r>
              <a:rPr lang="en"/>
              <a:t> Gflops compare with cross attention and token concatenation</a:t>
            </a: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474" y="172875"/>
            <a:ext cx="5273525" cy="42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7956725" y="606150"/>
            <a:ext cx="666900" cy="2787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65100" y="2876625"/>
            <a:ext cx="3736500" cy="24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Initialize MLP to output zero for apha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DiT </a:t>
            </a:r>
            <a:r>
              <a:rPr lang="en"/>
              <a:t>block</a:t>
            </a:r>
            <a:r>
              <a:rPr lang="en"/>
              <a:t> -&gt; </a:t>
            </a:r>
            <a:r>
              <a:rPr lang="en"/>
              <a:t>identity</a:t>
            </a:r>
            <a:r>
              <a:rPr lang="en"/>
              <a:t> block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250" y="541475"/>
            <a:ext cx="489798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311700" y="113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Scalability</a:t>
            </a:r>
            <a:endParaRPr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8450"/>
            <a:ext cx="8839204" cy="233496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/>
        </p:nvSpPr>
        <p:spPr>
          <a:xfrm>
            <a:off x="152400" y="3274800"/>
            <a:ext cx="6335700" cy="17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model size / patch size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small patch size -&gt; more patches -&gt; more </a:t>
            </a:r>
            <a:r>
              <a:rPr lang="en" sz="1800">
                <a:solidFill>
                  <a:schemeClr val="dk2"/>
                </a:solidFill>
              </a:rPr>
              <a:t>computation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larger model size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more layers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more heads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larger embedding size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6871600" y="3427300"/>
            <a:ext cx="19986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</a:rPr>
              <a:t>Larger models are better</a:t>
            </a:r>
            <a:endParaRPr b="1" sz="180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0500"/>
            <a:ext cx="8839204" cy="169619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/>
        </p:nvSpPr>
        <p:spPr>
          <a:xfrm>
            <a:off x="2236650" y="3231675"/>
            <a:ext cx="48816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</a:rPr>
              <a:t>More</a:t>
            </a:r>
            <a:r>
              <a:rPr b="1" lang="en" sz="1800">
                <a:solidFill>
                  <a:srgbClr val="FF00FF"/>
                </a:solidFill>
              </a:rPr>
              <a:t> patches are better</a:t>
            </a:r>
            <a:endParaRPr b="1" sz="180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DiT becomes popular in generative models</a:t>
            </a:r>
            <a:endParaRPr/>
          </a:p>
        </p:txBody>
      </p:sp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311700" y="1152475"/>
            <a:ext cx="8520600" cy="39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Scalable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larger models and more computation </a:t>
            </a:r>
            <a:r>
              <a:rPr lang="en"/>
              <a:t>yield</a:t>
            </a:r>
            <a:r>
              <a:rPr lang="en"/>
              <a:t> better results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</a:t>
            </a:r>
            <a:r>
              <a:rPr lang="en"/>
              <a:t>rchitecture unification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generative models are multimodal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techniques that benefit transformer can be easily added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Faster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training</a:t>
            </a:r>
            <a:r>
              <a:rPr lang="en"/>
              <a:t> converges much faster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Ideas?</a:t>
            </a:r>
            <a:endParaRPr/>
          </a:p>
        </p:txBody>
      </p:sp>
      <p:sp>
        <p:nvSpPr>
          <p:cNvPr id="214" name="Google Shape;21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</a:t>
            </a:r>
            <a:r>
              <a:rPr lang="en"/>
              <a:t>problems with solutions focusing on the U-Net in diffusion models can be re-evaluated in DiT.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there any transformer properties that can be used to solve those problems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5075"/>
            <a:ext cx="8839204" cy="1756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Agenda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Scalable Diffusion Models with Transformers, ICCV23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Deconstructing Denoising Diffusion Models for Self-Supervised Learning, arxiv paper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Decade’s Battle on Dataset Bias: Are We There Yet? ECCV24 submission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type="title"/>
          </p:nvPr>
        </p:nvSpPr>
        <p:spPr>
          <a:xfrm>
            <a:off x="311700" y="17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core component of diffusion models</a:t>
            </a:r>
            <a:endParaRPr/>
          </a:p>
        </p:txBody>
      </p:sp>
      <p:pic>
        <p:nvPicPr>
          <p:cNvPr id="225" name="Google Shape;2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00" y="1066998"/>
            <a:ext cx="7076398" cy="24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1666875" y="4328775"/>
            <a:ext cx="6871500" cy="6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714300" y="4124775"/>
            <a:ext cx="81180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FF"/>
                </a:solidFill>
              </a:rPr>
              <a:t>Denoising</a:t>
            </a:r>
            <a:r>
              <a:rPr b="1" lang="en" sz="1800">
                <a:solidFill>
                  <a:schemeClr val="dk2"/>
                </a:solidFill>
              </a:rPr>
              <a:t>: given a noised image and predict the noise. 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/>
          <p:nvPr>
            <p:ph type="title"/>
          </p:nvPr>
        </p:nvSpPr>
        <p:spPr>
          <a:xfrm>
            <a:off x="311700" y="198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Denoising Autoencoder (DAE) </a:t>
            </a:r>
            <a:endParaRPr/>
          </a:p>
        </p:txBody>
      </p:sp>
      <p:pic>
        <p:nvPicPr>
          <p:cNvPr id="233" name="Google Shape;2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650" y="1922702"/>
            <a:ext cx="6811624" cy="18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725" y="198404"/>
            <a:ext cx="4151549" cy="12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/>
          <p:nvPr/>
        </p:nvSpPr>
        <p:spPr>
          <a:xfrm>
            <a:off x="1054550" y="833425"/>
            <a:ext cx="30021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ICML 2008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561300" y="4082150"/>
            <a:ext cx="79347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DAE: </a:t>
            </a:r>
            <a:r>
              <a:rPr b="1" lang="en" sz="1800">
                <a:solidFill>
                  <a:schemeClr val="dk2"/>
                </a:solidFill>
              </a:rPr>
              <a:t>self-supervised representation learning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title"/>
          </p:nvPr>
        </p:nvSpPr>
        <p:spPr>
          <a:xfrm>
            <a:off x="252175" y="33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Successful variants of DAE: </a:t>
            </a:r>
            <a:r>
              <a:rPr b="1" lang="en">
                <a:solidFill>
                  <a:srgbClr val="FF9900"/>
                </a:solidFill>
              </a:rPr>
              <a:t>masking noise</a:t>
            </a:r>
            <a:endParaRPr b="1">
              <a:solidFill>
                <a:srgbClr val="FF9900"/>
              </a:solidFill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75" y="1654549"/>
            <a:ext cx="3814076" cy="258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>
            <a:off x="1137513" y="4541375"/>
            <a:ext cx="21432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BERT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680375" y="986525"/>
            <a:ext cx="73479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masking noise: predict </a:t>
            </a:r>
            <a:r>
              <a:rPr b="1" lang="en" sz="1800">
                <a:solidFill>
                  <a:schemeClr val="dk2"/>
                </a:solidFill>
              </a:rPr>
              <a:t>missing</a:t>
            </a:r>
            <a:r>
              <a:rPr b="1" lang="en" sz="1800">
                <a:solidFill>
                  <a:schemeClr val="dk2"/>
                </a:solidFill>
              </a:rPr>
              <a:t> parts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245" name="Google Shape;24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2349" y="1496075"/>
            <a:ext cx="4267199" cy="24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4"/>
          <p:cNvSpPr txBox="1"/>
          <p:nvPr/>
        </p:nvSpPr>
        <p:spPr>
          <a:xfrm>
            <a:off x="6231013" y="4541375"/>
            <a:ext cx="21432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Masking Vs additive noise</a:t>
            </a:r>
            <a:endParaRPr/>
          </a:p>
        </p:txBody>
      </p:sp>
      <p:sp>
        <p:nvSpPr>
          <p:cNvPr id="252" name="Google Shape;252;p35"/>
          <p:cNvSpPr txBox="1"/>
          <p:nvPr/>
        </p:nvSpPr>
        <p:spPr>
          <a:xfrm>
            <a:off x="408225" y="1165100"/>
            <a:ext cx="8172900" cy="23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Masking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masked tokens explicitly specify </a:t>
            </a:r>
            <a:r>
              <a:rPr b="1" lang="en" sz="1800">
                <a:solidFill>
                  <a:schemeClr val="dk2"/>
                </a:solidFill>
              </a:rPr>
              <a:t>unknown vs. known</a:t>
            </a:r>
            <a:r>
              <a:rPr lang="en" sz="1800">
                <a:solidFill>
                  <a:schemeClr val="dk2"/>
                </a:solidFill>
              </a:rPr>
              <a:t> content,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Additive (Gaussian noise)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no clean signal is available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Little or no </a:t>
            </a:r>
            <a:r>
              <a:rPr lang="en" sz="1800">
                <a:solidFill>
                  <a:schemeClr val="dk2"/>
                </a:solidFill>
              </a:rPr>
              <a:t>recent research has reported </a:t>
            </a:r>
            <a:r>
              <a:rPr lang="en" sz="1800">
                <a:solidFill>
                  <a:schemeClr val="dk2"/>
                </a:solidFill>
              </a:rPr>
              <a:t>promising</a:t>
            </a:r>
            <a:r>
              <a:rPr lang="en" sz="1800">
                <a:solidFill>
                  <a:schemeClr val="dk2"/>
                </a:solidFill>
              </a:rPr>
              <a:t> results on classical DAE variants with additive noise.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3" name="Google Shape;253;p35"/>
          <p:cNvSpPr txBox="1"/>
          <p:nvPr/>
        </p:nvSpPr>
        <p:spPr>
          <a:xfrm>
            <a:off x="408225" y="3767450"/>
            <a:ext cx="79431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Nowadays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b="1" lang="en" sz="1800">
                <a:solidFill>
                  <a:srgbClr val="FF9900"/>
                </a:solidFill>
              </a:rPr>
              <a:t>generative</a:t>
            </a:r>
            <a:r>
              <a:rPr lang="en" sz="1800">
                <a:solidFill>
                  <a:schemeClr val="dk2"/>
                </a:solidFill>
              </a:rPr>
              <a:t> models are so good that they appear to have strong </a:t>
            </a:r>
            <a:r>
              <a:rPr b="1" lang="en" sz="1800">
                <a:solidFill>
                  <a:srgbClr val="6AA84F"/>
                </a:solidFill>
              </a:rPr>
              <a:t>recognition</a:t>
            </a:r>
            <a:r>
              <a:rPr lang="en" sz="1800">
                <a:solidFill>
                  <a:schemeClr val="dk2"/>
                </a:solidFill>
              </a:rPr>
              <a:t> representations for understanding even </a:t>
            </a:r>
            <a:r>
              <a:rPr b="1" lang="en" sz="1800">
                <a:solidFill>
                  <a:srgbClr val="9900FF"/>
                </a:solidFill>
              </a:rPr>
              <a:t>without</a:t>
            </a:r>
            <a:r>
              <a:rPr lang="en" sz="1800">
                <a:solidFill>
                  <a:schemeClr val="dk2"/>
                </a:solidFill>
              </a:rPr>
              <a:t> explicit </a:t>
            </a:r>
            <a:r>
              <a:rPr b="1" lang="en" sz="1800">
                <a:solidFill>
                  <a:srgbClr val="9900FF"/>
                </a:solidFill>
              </a:rPr>
              <a:t>known/unknown</a:t>
            </a:r>
            <a:r>
              <a:rPr b="1"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signals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/>
          <p:nvPr>
            <p:ph type="title"/>
          </p:nvPr>
        </p:nvSpPr>
        <p:spPr>
          <a:xfrm>
            <a:off x="260675" y="26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/>
              <a:t>epresentation learning ability of </a:t>
            </a:r>
            <a:r>
              <a:rPr lang="en"/>
              <a:t>diffusion</a:t>
            </a:r>
            <a:r>
              <a:rPr lang="en"/>
              <a:t> models</a:t>
            </a:r>
            <a:endParaRPr/>
          </a:p>
        </p:txBody>
      </p:sp>
      <p:pic>
        <p:nvPicPr>
          <p:cNvPr id="259" name="Google Shape;25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575" y="889626"/>
            <a:ext cx="4624205" cy="211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2288" y="3304750"/>
            <a:ext cx="7121724" cy="160351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 txBox="1"/>
          <p:nvPr/>
        </p:nvSpPr>
        <p:spPr>
          <a:xfrm>
            <a:off x="161575" y="995025"/>
            <a:ext cx="3801600" cy="19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off-the-shelf pre-trained DDMs features for classification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Open question: </a:t>
            </a:r>
            <a:r>
              <a:rPr b="1" lang="en" sz="1800">
                <a:solidFill>
                  <a:schemeClr val="dk2"/>
                </a:solidFill>
              </a:rPr>
              <a:t>how do DDM gain the representation </a:t>
            </a:r>
            <a:r>
              <a:rPr b="1" lang="en" sz="1800">
                <a:solidFill>
                  <a:schemeClr val="dk2"/>
                </a:solidFill>
              </a:rPr>
              <a:t>capability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of this paper</a:t>
            </a:r>
            <a:endParaRPr/>
          </a:p>
        </p:txBody>
      </p:sp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 a </a:t>
            </a:r>
            <a:r>
              <a:rPr b="1" lang="en">
                <a:solidFill>
                  <a:srgbClr val="6AA84F"/>
                </a:solidFill>
              </a:rPr>
              <a:t>recognition</a:t>
            </a:r>
            <a:r>
              <a:rPr lang="en"/>
              <a:t>-</a:t>
            </a:r>
            <a:r>
              <a:rPr lang="en"/>
              <a:t>oriented</a:t>
            </a:r>
            <a:r>
              <a:rPr lang="en"/>
              <a:t> denoise model instead of </a:t>
            </a:r>
            <a:r>
              <a:rPr b="1" lang="en">
                <a:solidFill>
                  <a:srgbClr val="FF9900"/>
                </a:solidFill>
              </a:rPr>
              <a:t>generation</a:t>
            </a:r>
            <a:r>
              <a:rPr lang="en"/>
              <a:t>-oriented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>
                <a:solidFill>
                  <a:srgbClr val="FF00FF"/>
                </a:solidFill>
              </a:rPr>
              <a:t>Deconstruct</a:t>
            </a:r>
            <a:r>
              <a:rPr lang="en"/>
              <a:t> a </a:t>
            </a:r>
            <a:r>
              <a:rPr b="1" lang="en"/>
              <a:t>DDM</a:t>
            </a:r>
            <a:r>
              <a:rPr lang="en"/>
              <a:t> step by step into a classical </a:t>
            </a:r>
            <a:r>
              <a:rPr b="1" lang="en"/>
              <a:t>DAE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 </a:t>
            </a:r>
            <a:r>
              <a:rPr b="1" lang="en"/>
              <a:t>critical </a:t>
            </a:r>
            <a:r>
              <a:rPr b="1" lang="en"/>
              <a:t>components</a:t>
            </a:r>
            <a:r>
              <a:rPr lang="en"/>
              <a:t> for a DAE to learn good </a:t>
            </a:r>
            <a:r>
              <a:rPr b="1" lang="en">
                <a:solidFill>
                  <a:srgbClr val="9900FF"/>
                </a:solidFill>
              </a:rPr>
              <a:t>representations</a:t>
            </a:r>
            <a:endParaRPr b="1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277675" y="232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DAE Vs DDM</a:t>
            </a:r>
            <a:endParaRPr/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4750" y="1034050"/>
            <a:ext cx="5088005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 txBox="1"/>
          <p:nvPr/>
        </p:nvSpPr>
        <p:spPr>
          <a:xfrm>
            <a:off x="0" y="1318175"/>
            <a:ext cx="33330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noise is added to images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predicts </a:t>
            </a:r>
            <a:r>
              <a:rPr lang="en" sz="1800">
                <a:solidFill>
                  <a:schemeClr val="dk2"/>
                </a:solidFill>
              </a:rPr>
              <a:t>denoised</a:t>
            </a:r>
            <a:r>
              <a:rPr lang="en" sz="1800">
                <a:solidFill>
                  <a:schemeClr val="dk2"/>
                </a:solidFill>
              </a:rPr>
              <a:t> images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0" y="2724350"/>
            <a:ext cx="4856100" cy="14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DDM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noise is added to latent embeddings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predict denoised embeddings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Deconstructing Denoising Diffusion Models</a:t>
            </a:r>
            <a:endParaRPr/>
          </a:p>
        </p:txBody>
      </p:sp>
      <p:sp>
        <p:nvSpPr>
          <p:cNvPr id="281" name="Google Shape;281;p39"/>
          <p:cNvSpPr txBox="1"/>
          <p:nvPr>
            <p:ph idx="1" type="body"/>
          </p:nvPr>
        </p:nvSpPr>
        <p:spPr>
          <a:xfrm>
            <a:off x="311700" y="1152475"/>
            <a:ext cx="3881100" cy="13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Remove class-conditioning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class labels is not legitimate inn SSL</a:t>
            </a:r>
            <a:endParaRPr/>
          </a:p>
        </p:txBody>
      </p:sp>
      <p:pic>
        <p:nvPicPr>
          <p:cNvPr id="282" name="Google Shape;2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3" y="1091600"/>
            <a:ext cx="4233107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9"/>
          <p:cNvSpPr/>
          <p:nvPr/>
        </p:nvSpPr>
        <p:spPr>
          <a:xfrm>
            <a:off x="5868075" y="4048125"/>
            <a:ext cx="603900" cy="3402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075" y="2451350"/>
            <a:ext cx="3881100" cy="496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6684500" y="150050"/>
            <a:ext cx="22623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b="1" lang="en" sz="1800">
                <a:solidFill>
                  <a:srgbClr val="9900FF"/>
                </a:solidFill>
              </a:rPr>
              <a:t>ImageNet</a:t>
            </a:r>
            <a:endParaRPr b="1" sz="1800">
              <a:solidFill>
                <a:srgbClr val="99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b="1" lang="en" sz="1800">
                <a:solidFill>
                  <a:srgbClr val="9900FF"/>
                </a:solidFill>
              </a:rPr>
              <a:t>linear probing</a:t>
            </a:r>
            <a:endParaRPr b="1" sz="1800">
              <a:solidFill>
                <a:srgbClr val="9900FF"/>
              </a:solidFill>
            </a:endParaRPr>
          </a:p>
        </p:txBody>
      </p:sp>
      <p:sp>
        <p:nvSpPr>
          <p:cNvPr id="286" name="Google Shape;286;p39"/>
          <p:cNvSpPr txBox="1"/>
          <p:nvPr/>
        </p:nvSpPr>
        <p:spPr>
          <a:xfrm>
            <a:off x="360075" y="3376250"/>
            <a:ext cx="36741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Removing the class-conditioning can </a:t>
            </a:r>
            <a:r>
              <a:rPr b="1" lang="en" sz="1800">
                <a:solidFill>
                  <a:schemeClr val="dk2"/>
                </a:solidFill>
              </a:rPr>
              <a:t>force</a:t>
            </a:r>
            <a:r>
              <a:rPr lang="en" sz="1800">
                <a:solidFill>
                  <a:schemeClr val="dk2"/>
                </a:solidFill>
              </a:rPr>
              <a:t> the model to learn more semantics.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0"/>
          <p:cNvSpPr txBox="1"/>
          <p:nvPr/>
        </p:nvSpPr>
        <p:spPr>
          <a:xfrm>
            <a:off x="272150" y="2230500"/>
            <a:ext cx="3665400" cy="941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2" name="Google Shape;292;p40"/>
          <p:cNvSpPr txBox="1"/>
          <p:nvPr>
            <p:ph type="title"/>
          </p:nvPr>
        </p:nvSpPr>
        <p:spPr>
          <a:xfrm>
            <a:off x="167125" y="223900"/>
            <a:ext cx="35409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Deconstruct VQGAN</a:t>
            </a:r>
            <a:endParaRPr/>
          </a:p>
        </p:txBody>
      </p:sp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5800" y="63713"/>
            <a:ext cx="4762798" cy="2390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40"/>
          <p:cNvCxnSpPr>
            <a:endCxn id="292" idx="3"/>
          </p:cNvCxnSpPr>
          <p:nvPr/>
        </p:nvCxnSpPr>
        <p:spPr>
          <a:xfrm rot="10800000">
            <a:off x="3708025" y="541450"/>
            <a:ext cx="1199100" cy="879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40"/>
          <p:cNvCxnSpPr>
            <a:endCxn id="292" idx="3"/>
          </p:cNvCxnSpPr>
          <p:nvPr/>
        </p:nvCxnSpPr>
        <p:spPr>
          <a:xfrm rot="10800000">
            <a:off x="3708025" y="541450"/>
            <a:ext cx="1139400" cy="5727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6" name="Google Shape;296;p40"/>
          <p:cNvSpPr txBox="1"/>
          <p:nvPr/>
        </p:nvSpPr>
        <p:spPr>
          <a:xfrm>
            <a:off x="272150" y="1012025"/>
            <a:ext cx="3784500" cy="19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VQGAN as tokenizer to </a:t>
            </a:r>
            <a:r>
              <a:rPr lang="en" sz="1800">
                <a:solidFill>
                  <a:schemeClr val="dk2"/>
                </a:solidFill>
              </a:rPr>
              <a:t>embed</a:t>
            </a:r>
            <a:r>
              <a:rPr lang="en" sz="1800">
                <a:solidFill>
                  <a:schemeClr val="dk2"/>
                </a:solidFill>
              </a:rPr>
              <a:t> images to latent space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reconstruction loss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KL divergence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perceptual loss base on supervised VGG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discriminator</a:t>
            </a:r>
            <a:r>
              <a:rPr lang="en" sz="1800">
                <a:solidFill>
                  <a:schemeClr val="dk2"/>
                </a:solidFill>
              </a:rPr>
              <a:t> adversarial loss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97" name="Google Shape;297;p40"/>
          <p:cNvCxnSpPr/>
          <p:nvPr/>
        </p:nvCxnSpPr>
        <p:spPr>
          <a:xfrm>
            <a:off x="2857500" y="2483300"/>
            <a:ext cx="2185800" cy="44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8" name="Google Shape;298;p40"/>
          <p:cNvSpPr txBox="1"/>
          <p:nvPr/>
        </p:nvSpPr>
        <p:spPr>
          <a:xfrm>
            <a:off x="5043300" y="2475947"/>
            <a:ext cx="38949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distance in VGG feature space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not legitimate in SSL with a supervised pretrained model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99" name="Google Shape;299;p40"/>
          <p:cNvSpPr/>
          <p:nvPr/>
        </p:nvSpPr>
        <p:spPr>
          <a:xfrm>
            <a:off x="1071575" y="2296225"/>
            <a:ext cx="1547700" cy="7143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75" y="3520153"/>
            <a:ext cx="5969635" cy="13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0"/>
          <p:cNvSpPr txBox="1"/>
          <p:nvPr/>
        </p:nvSpPr>
        <p:spPr>
          <a:xfrm>
            <a:off x="5272800" y="4261200"/>
            <a:ext cx="909900" cy="5727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2" name="Google Shape;302;p40"/>
          <p:cNvSpPr txBox="1"/>
          <p:nvPr/>
        </p:nvSpPr>
        <p:spPr>
          <a:xfrm>
            <a:off x="3902900" y="4081925"/>
            <a:ext cx="944700" cy="4935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03" name="Google Shape;303;p40"/>
          <p:cNvCxnSpPr>
            <a:stCxn id="302" idx="0"/>
          </p:cNvCxnSpPr>
          <p:nvPr/>
        </p:nvCxnSpPr>
        <p:spPr>
          <a:xfrm flipH="1" rot="10800000">
            <a:off x="4375250" y="2993525"/>
            <a:ext cx="872100" cy="108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4" name="Google Shape;304;p40"/>
          <p:cNvSpPr txBox="1"/>
          <p:nvPr/>
        </p:nvSpPr>
        <p:spPr>
          <a:xfrm>
            <a:off x="6676000" y="3554875"/>
            <a:ext cx="2412600" cy="1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tokenizer -&gt;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9900"/>
                </a:solidFill>
              </a:rPr>
              <a:t>VAE</a:t>
            </a:r>
            <a:endParaRPr b="1" sz="330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 noise schedule</a:t>
            </a:r>
            <a:endParaRPr/>
          </a:p>
        </p:txBody>
      </p:sp>
      <p:pic>
        <p:nvPicPr>
          <p:cNvPr id="310" name="Google Shape;31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175" y="1148098"/>
            <a:ext cx="6190773" cy="23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340175" y="3767475"/>
            <a:ext cx="85554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original schedule </a:t>
            </a:r>
            <a:r>
              <a:rPr lang="en" sz="1800">
                <a:solidFill>
                  <a:schemeClr val="dk2"/>
                </a:solidFill>
              </a:rPr>
              <a:t>spends</a:t>
            </a:r>
            <a:r>
              <a:rPr lang="en" sz="1800">
                <a:solidFill>
                  <a:schemeClr val="dk2"/>
                </a:solidFill>
              </a:rPr>
              <a:t> too many steps on VERY NOISY images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Not </a:t>
            </a:r>
            <a:r>
              <a:rPr lang="en" sz="1800">
                <a:solidFill>
                  <a:schemeClr val="dk2"/>
                </a:solidFill>
              </a:rPr>
              <a:t>necessary</a:t>
            </a:r>
            <a:r>
              <a:rPr lang="en" sz="1800">
                <a:solidFill>
                  <a:schemeClr val="dk2"/>
                </a:solidFill>
              </a:rPr>
              <a:t> for recognition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Use linear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1905025" y="1312025"/>
            <a:ext cx="1692300" cy="1259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485475"/>
            <a:ext cx="8520600" cy="20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rejected by CVPR 23 due to the lack of novelty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very popular backbone for generative models due to its scalability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Stable Diffusion 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Sora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75" y="3290700"/>
            <a:ext cx="1810512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5963" y="3290708"/>
            <a:ext cx="2084834" cy="109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25" y="147925"/>
            <a:ext cx="4839123" cy="116225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670000" y="3600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ICCV23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975" y="2401650"/>
            <a:ext cx="3751301" cy="247997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5524425" y="3793000"/>
            <a:ext cx="1398300" cy="289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/>
          <p:nvPr>
            <p:ph type="title"/>
          </p:nvPr>
        </p:nvSpPr>
        <p:spPr>
          <a:xfrm>
            <a:off x="311700" y="377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Reorienting DDM for Self-supervised Learning</a:t>
            </a:r>
            <a:endParaRPr/>
          </a:p>
        </p:txBody>
      </p:sp>
      <p:pic>
        <p:nvPicPr>
          <p:cNvPr id="318" name="Google Shape;3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425" y="1416775"/>
            <a:ext cx="6625648" cy="17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2"/>
          <p:cNvSpPr txBox="1"/>
          <p:nvPr/>
        </p:nvSpPr>
        <p:spPr>
          <a:xfrm>
            <a:off x="6846175" y="1684350"/>
            <a:ext cx="994800" cy="1442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0" name="Google Shape;320;p42"/>
          <p:cNvSpPr txBox="1"/>
          <p:nvPr/>
        </p:nvSpPr>
        <p:spPr>
          <a:xfrm>
            <a:off x="5442250" y="1684350"/>
            <a:ext cx="994800" cy="1442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1" name="Google Shape;321;p42"/>
          <p:cNvSpPr txBox="1"/>
          <p:nvPr/>
        </p:nvSpPr>
        <p:spPr>
          <a:xfrm>
            <a:off x="816425" y="3529350"/>
            <a:ext cx="76965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SSL performance is </a:t>
            </a:r>
            <a:r>
              <a:rPr lang="en" sz="1800">
                <a:solidFill>
                  <a:srgbClr val="FF0000"/>
                </a:solidFill>
              </a:rPr>
              <a:t>not correlated</a:t>
            </a:r>
            <a:r>
              <a:rPr lang="en" sz="1800">
                <a:solidFill>
                  <a:schemeClr val="dk2"/>
                </a:solidFill>
              </a:rPr>
              <a:t> to generation quality.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The </a:t>
            </a:r>
            <a:r>
              <a:rPr lang="en" sz="1800">
                <a:solidFill>
                  <a:srgbClr val="6AA84F"/>
                </a:solidFill>
              </a:rPr>
              <a:t>representation</a:t>
            </a:r>
            <a:r>
              <a:rPr lang="en" sz="1800">
                <a:solidFill>
                  <a:schemeClr val="dk2"/>
                </a:solidFill>
              </a:rPr>
              <a:t> capability of a DDM is NOT necessarily the outcome of its </a:t>
            </a:r>
            <a:r>
              <a:rPr lang="en" sz="1800">
                <a:solidFill>
                  <a:srgbClr val="FF9900"/>
                </a:solidFill>
              </a:rPr>
              <a:t>generation</a:t>
            </a:r>
            <a:r>
              <a:rPr lang="en" sz="1800">
                <a:solidFill>
                  <a:schemeClr val="dk2"/>
                </a:solidFill>
              </a:rPr>
              <a:t> capability.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3"/>
          <p:cNvSpPr txBox="1"/>
          <p:nvPr>
            <p:ph type="title"/>
          </p:nvPr>
        </p:nvSpPr>
        <p:spPr>
          <a:xfrm>
            <a:off x="311700" y="10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Deconstructing (simplify) the Tokenizer</a:t>
            </a:r>
            <a:endParaRPr/>
          </a:p>
        </p:txBody>
      </p:sp>
      <p:sp>
        <p:nvSpPr>
          <p:cNvPr id="327" name="Google Shape;327;p43"/>
          <p:cNvSpPr txBox="1"/>
          <p:nvPr/>
        </p:nvSpPr>
        <p:spPr>
          <a:xfrm>
            <a:off x="47325" y="677550"/>
            <a:ext cx="5991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Convolutional VAE</a:t>
            </a:r>
            <a:endParaRPr b="1" sz="1800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encoder </a:t>
            </a:r>
            <a:r>
              <a:rPr b="1" lang="en" sz="1800">
                <a:solidFill>
                  <a:schemeClr val="dk2"/>
                </a:solidFill>
              </a:rPr>
              <a:t>f</a:t>
            </a:r>
            <a:r>
              <a:rPr lang="en" sz="1800">
                <a:solidFill>
                  <a:schemeClr val="dk2"/>
                </a:solidFill>
              </a:rPr>
              <a:t> and decoder </a:t>
            </a:r>
            <a:r>
              <a:rPr b="1" lang="en" sz="1800">
                <a:solidFill>
                  <a:schemeClr val="dk2"/>
                </a:solidFill>
              </a:rPr>
              <a:t>g</a:t>
            </a:r>
            <a:r>
              <a:rPr lang="en" sz="1800">
                <a:solidFill>
                  <a:schemeClr val="dk2"/>
                </a:solidFill>
              </a:rPr>
              <a:t> are deep conv network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28" name="Google Shape;3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750" y="716775"/>
            <a:ext cx="3518262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3"/>
          <p:cNvSpPr txBox="1"/>
          <p:nvPr/>
        </p:nvSpPr>
        <p:spPr>
          <a:xfrm>
            <a:off x="0" y="1547100"/>
            <a:ext cx="53748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Patch-wise VAE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encoder and decoder are linear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0" name="Google Shape;330;p43"/>
          <p:cNvSpPr txBox="1"/>
          <p:nvPr/>
        </p:nvSpPr>
        <p:spPr>
          <a:xfrm>
            <a:off x="6762600" y="173538"/>
            <a:ext cx="238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</a:rPr>
              <a:t>x: image</a:t>
            </a:r>
            <a:endParaRPr b="1" sz="1500">
              <a:solidFill>
                <a:schemeClr val="dk2"/>
              </a:solidFill>
            </a:endParaRPr>
          </a:p>
        </p:txBody>
      </p:sp>
      <p:pic>
        <p:nvPicPr>
          <p:cNvPr id="331" name="Google Shape;3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1213" y="1634275"/>
            <a:ext cx="3303271" cy="54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Google Shape;332;p43"/>
          <p:cNvCxnSpPr/>
          <p:nvPr/>
        </p:nvCxnSpPr>
        <p:spPr>
          <a:xfrm flipH="1" rot="10800000">
            <a:off x="5919100" y="476200"/>
            <a:ext cx="1148100" cy="48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43"/>
          <p:cNvSpPr txBox="1"/>
          <p:nvPr/>
        </p:nvSpPr>
        <p:spPr>
          <a:xfrm>
            <a:off x="6762600" y="2145888"/>
            <a:ext cx="238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</a:rPr>
              <a:t>x: 16x16 patch</a:t>
            </a:r>
            <a:endParaRPr b="1" sz="1500">
              <a:solidFill>
                <a:schemeClr val="dk2"/>
              </a:solidFill>
            </a:endParaRPr>
          </a:p>
        </p:txBody>
      </p:sp>
      <p:cxnSp>
        <p:nvCxnSpPr>
          <p:cNvPr id="334" name="Google Shape;334;p43"/>
          <p:cNvCxnSpPr>
            <a:endCxn id="333" idx="1"/>
          </p:cNvCxnSpPr>
          <p:nvPr/>
        </p:nvCxnSpPr>
        <p:spPr>
          <a:xfrm>
            <a:off x="6012600" y="1879338"/>
            <a:ext cx="750000" cy="44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5" name="Google Shape;335;p43"/>
          <p:cNvSpPr txBox="1"/>
          <p:nvPr/>
        </p:nvSpPr>
        <p:spPr>
          <a:xfrm>
            <a:off x="0" y="2571750"/>
            <a:ext cx="53748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AA84F"/>
                </a:solidFill>
              </a:rPr>
              <a:t>Patch-wise AE</a:t>
            </a:r>
            <a:endParaRPr b="1" sz="1800">
              <a:solidFill>
                <a:srgbClr val="6AA84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encoder and decoder are linear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6" name="Google Shape;33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1225" y="2658925"/>
            <a:ext cx="1677983" cy="54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43"/>
          <p:cNvCxnSpPr>
            <a:endCxn id="333" idx="1"/>
          </p:cNvCxnSpPr>
          <p:nvPr/>
        </p:nvCxnSpPr>
        <p:spPr>
          <a:xfrm flipH="1" rot="10800000">
            <a:off x="6055200" y="2328738"/>
            <a:ext cx="707400" cy="53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Google Shape;338;p43"/>
          <p:cNvSpPr txBox="1"/>
          <p:nvPr/>
        </p:nvSpPr>
        <p:spPr>
          <a:xfrm>
            <a:off x="0" y="3744675"/>
            <a:ext cx="53748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Patch-wise PCA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no gradient-based training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9" name="Google Shape;33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1225" y="4060700"/>
            <a:ext cx="1692843" cy="54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43"/>
          <p:cNvCxnSpPr>
            <a:endCxn id="333" idx="1"/>
          </p:cNvCxnSpPr>
          <p:nvPr/>
        </p:nvCxnSpPr>
        <p:spPr>
          <a:xfrm flipH="1" rot="10800000">
            <a:off x="6072300" y="2328738"/>
            <a:ext cx="690300" cy="194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500" y="256850"/>
            <a:ext cx="5596599" cy="24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 txBox="1"/>
          <p:nvPr/>
        </p:nvSpPr>
        <p:spPr>
          <a:xfrm>
            <a:off x="110550" y="3027600"/>
            <a:ext cx="8266500" cy="19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Conv VAE is </a:t>
            </a:r>
            <a:r>
              <a:rPr lang="en" sz="1800">
                <a:solidFill>
                  <a:schemeClr val="dk2"/>
                </a:solidFill>
              </a:rPr>
              <a:t>neither</a:t>
            </a:r>
            <a:r>
              <a:rPr lang="en" sz="1800">
                <a:solidFill>
                  <a:schemeClr val="dk2"/>
                </a:solidFill>
              </a:rPr>
              <a:t> necessary nor favorable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Other tokenizer encode each </a:t>
            </a:r>
            <a:r>
              <a:rPr b="1" lang="en" sz="1800">
                <a:solidFill>
                  <a:srgbClr val="FF0000"/>
                </a:solidFill>
              </a:rPr>
              <a:t>patch </a:t>
            </a:r>
            <a:r>
              <a:rPr b="1" lang="en" sz="1800">
                <a:solidFill>
                  <a:srgbClr val="FF0000"/>
                </a:solidFill>
              </a:rPr>
              <a:t>independently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outperform</a:t>
            </a:r>
            <a:r>
              <a:rPr lang="en" sz="1800">
                <a:solidFill>
                  <a:schemeClr val="dk2"/>
                </a:solidFill>
              </a:rPr>
              <a:t> conv VAE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Even PCA works well.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No gradient training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analogous to image pre-processing instead of a network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 txBox="1"/>
          <p:nvPr>
            <p:ph type="title"/>
          </p:nvPr>
        </p:nvSpPr>
        <p:spPr>
          <a:xfrm>
            <a:off x="311700" y="26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using image patch directly</a:t>
            </a:r>
            <a:endParaRPr/>
          </a:p>
        </p:txBody>
      </p:sp>
      <p:sp>
        <p:nvSpPr>
          <p:cNvPr id="352" name="Google Shape;352;p45"/>
          <p:cNvSpPr txBox="1"/>
          <p:nvPr>
            <p:ph idx="1" type="body"/>
          </p:nvPr>
        </p:nvSpPr>
        <p:spPr>
          <a:xfrm>
            <a:off x="311700" y="1152475"/>
            <a:ext cx="8520600" cy="6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Identity tokenizer: use raw-pixel patches directly</a:t>
            </a:r>
            <a:endParaRPr/>
          </a:p>
        </p:txBody>
      </p:sp>
      <p:pic>
        <p:nvPicPr>
          <p:cNvPr id="353" name="Google Shape;3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00" y="1904450"/>
            <a:ext cx="4934323" cy="19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5"/>
          <p:cNvSpPr txBox="1"/>
          <p:nvPr/>
        </p:nvSpPr>
        <p:spPr>
          <a:xfrm>
            <a:off x="6454900" y="2015550"/>
            <a:ext cx="2577000" cy="25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5" name="Google Shape;355;p45"/>
          <p:cNvSpPr txBox="1"/>
          <p:nvPr/>
        </p:nvSpPr>
        <p:spPr>
          <a:xfrm>
            <a:off x="5468375" y="2270700"/>
            <a:ext cx="32742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FF"/>
                </a:solidFill>
              </a:rPr>
              <a:t>Latent dimension</a:t>
            </a:r>
            <a:r>
              <a:rPr lang="en" sz="1800">
                <a:solidFill>
                  <a:schemeClr val="dk2"/>
                </a:solidFill>
              </a:rPr>
              <a:t> of the tokenizer is crucial for DDM to work well in SSL.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Toward Classical Denoising Autoencoders</a:t>
            </a:r>
            <a:endParaRPr/>
          </a:p>
        </p:txBody>
      </p:sp>
      <p:sp>
        <p:nvSpPr>
          <p:cNvPr id="361" name="Google Shape;361;p46"/>
          <p:cNvSpPr txBox="1"/>
          <p:nvPr/>
        </p:nvSpPr>
        <p:spPr>
          <a:xfrm>
            <a:off x="311700" y="2457800"/>
            <a:ext cx="19902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62" name="Google Shape;362;p46"/>
          <p:cNvCxnSpPr>
            <a:stCxn id="363" idx="2"/>
            <a:endCxn id="364" idx="0"/>
          </p:cNvCxnSpPr>
          <p:nvPr/>
        </p:nvCxnSpPr>
        <p:spPr>
          <a:xfrm>
            <a:off x="1489650" y="2885938"/>
            <a:ext cx="1274100" cy="11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5" name="Google Shape;365;p46"/>
          <p:cNvCxnSpPr>
            <a:stCxn id="364" idx="0"/>
            <a:endCxn id="366" idx="2"/>
          </p:cNvCxnSpPr>
          <p:nvPr/>
        </p:nvCxnSpPr>
        <p:spPr>
          <a:xfrm flipH="1" rot="10800000">
            <a:off x="2763850" y="2885963"/>
            <a:ext cx="2237400" cy="11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p46"/>
          <p:cNvSpPr/>
          <p:nvPr/>
        </p:nvSpPr>
        <p:spPr>
          <a:xfrm>
            <a:off x="396750" y="2162938"/>
            <a:ext cx="2185800" cy="72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Generative DDM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4" name="Google Shape;364;p46"/>
          <p:cNvSpPr/>
          <p:nvPr/>
        </p:nvSpPr>
        <p:spPr>
          <a:xfrm>
            <a:off x="1670950" y="4034063"/>
            <a:ext cx="2185800" cy="72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SSL</a:t>
            </a:r>
            <a:r>
              <a:rPr lang="en" sz="1800">
                <a:solidFill>
                  <a:schemeClr val="dk2"/>
                </a:solidFill>
              </a:rPr>
              <a:t> DDM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6" name="Google Shape;366;p46"/>
          <p:cNvSpPr/>
          <p:nvPr/>
        </p:nvSpPr>
        <p:spPr>
          <a:xfrm>
            <a:off x="3908425" y="2162938"/>
            <a:ext cx="2185800" cy="72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PCA</a:t>
            </a:r>
            <a:r>
              <a:rPr lang="en" sz="1800">
                <a:solidFill>
                  <a:schemeClr val="dk2"/>
                </a:solidFill>
              </a:rPr>
              <a:t> DDM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7" name="Google Shape;367;p46"/>
          <p:cNvSpPr/>
          <p:nvPr/>
        </p:nvSpPr>
        <p:spPr>
          <a:xfrm>
            <a:off x="6331525" y="4034063"/>
            <a:ext cx="2185800" cy="723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68" name="Google Shape;368;p46"/>
          <p:cNvCxnSpPr>
            <a:stCxn id="366" idx="2"/>
            <a:endCxn id="367" idx="0"/>
          </p:cNvCxnSpPr>
          <p:nvPr/>
        </p:nvCxnSpPr>
        <p:spPr>
          <a:xfrm>
            <a:off x="5001325" y="2885938"/>
            <a:ext cx="2423100" cy="114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369" name="Google Shape;369;p46"/>
          <p:cNvSpPr txBox="1"/>
          <p:nvPr/>
        </p:nvSpPr>
        <p:spPr>
          <a:xfrm>
            <a:off x="527275" y="1301175"/>
            <a:ext cx="768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Current deconstruction trajectory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0" name="Google Shape;370;p46"/>
          <p:cNvSpPr txBox="1"/>
          <p:nvPr/>
        </p:nvSpPr>
        <p:spPr>
          <a:xfrm>
            <a:off x="6735525" y="2704425"/>
            <a:ext cx="22962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remove remaining steps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71" name="Google Shape;3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200" y="3175025"/>
            <a:ext cx="2041200" cy="6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224" y="3036595"/>
            <a:ext cx="1990200" cy="8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6"/>
          <p:cNvSpPr txBox="1"/>
          <p:nvPr/>
        </p:nvSpPr>
        <p:spPr>
          <a:xfrm>
            <a:off x="4021925" y="3983125"/>
            <a:ext cx="16338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simplify tokenizer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 clean data (rather than noise)</a:t>
            </a:r>
            <a:endParaRPr/>
          </a:p>
        </p:txBody>
      </p:sp>
      <p:pic>
        <p:nvPicPr>
          <p:cNvPr id="379" name="Google Shape;3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00" y="1357225"/>
            <a:ext cx="2157100" cy="6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7"/>
          <p:cNvSpPr txBox="1"/>
          <p:nvPr/>
        </p:nvSpPr>
        <p:spPr>
          <a:xfrm>
            <a:off x="798750" y="2108425"/>
            <a:ext cx="24840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DDM: predict noise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81" name="Google Shape;38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125" y="1305550"/>
            <a:ext cx="2793623" cy="67665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7"/>
          <p:cNvSpPr txBox="1"/>
          <p:nvPr/>
        </p:nvSpPr>
        <p:spPr>
          <a:xfrm>
            <a:off x="5424500" y="2108425"/>
            <a:ext cx="24840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DAE</a:t>
            </a:r>
            <a:r>
              <a:rPr lang="en" sz="1500">
                <a:solidFill>
                  <a:schemeClr val="dk2"/>
                </a:solidFill>
              </a:rPr>
              <a:t>: predict clean data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83" name="Google Shape;38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8050" y="2974676"/>
            <a:ext cx="7067902" cy="9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 input scaling. </a:t>
            </a:r>
            <a:endParaRPr/>
          </a:p>
        </p:txBody>
      </p:sp>
      <p:pic>
        <p:nvPicPr>
          <p:cNvPr id="389" name="Google Shape;38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0800" y="1153125"/>
            <a:ext cx="2330900" cy="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8"/>
          <p:cNvSpPr txBox="1"/>
          <p:nvPr/>
        </p:nvSpPr>
        <p:spPr>
          <a:xfrm>
            <a:off x="696700" y="1284788"/>
            <a:ext cx="24840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DDM: scale input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91" name="Google Shape;391;p48"/>
          <p:cNvSpPr txBox="1"/>
          <p:nvPr/>
        </p:nvSpPr>
        <p:spPr>
          <a:xfrm>
            <a:off x="696700" y="1904938"/>
            <a:ext cx="24840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DAE</a:t>
            </a:r>
            <a:r>
              <a:rPr lang="en" sz="1500">
                <a:solidFill>
                  <a:schemeClr val="dk2"/>
                </a:solidFill>
              </a:rPr>
              <a:t>: no scale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92" name="Google Shape;39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775" y="3036323"/>
            <a:ext cx="6234448" cy="98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Operate on the image space with inverse PCA</a:t>
            </a:r>
            <a:endParaRPr/>
          </a:p>
        </p:txBody>
      </p:sp>
      <p:sp>
        <p:nvSpPr>
          <p:cNvPr id="398" name="Google Shape;398;p49"/>
          <p:cNvSpPr txBox="1"/>
          <p:nvPr/>
        </p:nvSpPr>
        <p:spPr>
          <a:xfrm>
            <a:off x="719163" y="1114725"/>
            <a:ext cx="32325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DDM: operate on latent space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99" name="Google Shape;399;p49"/>
          <p:cNvSpPr txBox="1"/>
          <p:nvPr/>
        </p:nvSpPr>
        <p:spPr>
          <a:xfrm>
            <a:off x="4444138" y="1114725"/>
            <a:ext cx="39807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DAE: </a:t>
            </a:r>
            <a:r>
              <a:rPr lang="en" sz="1500">
                <a:solidFill>
                  <a:schemeClr val="dk2"/>
                </a:solidFill>
              </a:rPr>
              <a:t> operate on image space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400" name="Google Shape;40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75" y="1816900"/>
            <a:ext cx="4569653" cy="31402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9"/>
          <p:cNvSpPr/>
          <p:nvPr/>
        </p:nvSpPr>
        <p:spPr>
          <a:xfrm>
            <a:off x="1956000" y="1921291"/>
            <a:ext cx="2313225" cy="562000"/>
          </a:xfrm>
          <a:custGeom>
            <a:rect b="b" l="l" r="r" t="t"/>
            <a:pathLst>
              <a:path extrusionOk="0" h="22480" w="92529">
                <a:moveTo>
                  <a:pt x="92529" y="22480"/>
                </a:moveTo>
                <a:cubicBezTo>
                  <a:pt x="83004" y="18738"/>
                  <a:pt x="50801" y="255"/>
                  <a:pt x="35379" y="28"/>
                </a:cubicBezTo>
                <a:cubicBezTo>
                  <a:pt x="19958" y="-199"/>
                  <a:pt x="5897" y="17604"/>
                  <a:pt x="0" y="2111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sp>
      <p:pic>
        <p:nvPicPr>
          <p:cNvPr id="402" name="Google Shape;40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800" y="2304704"/>
            <a:ext cx="4480201" cy="11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9"/>
          <p:cNvSpPr txBox="1"/>
          <p:nvPr/>
        </p:nvSpPr>
        <p:spPr>
          <a:xfrm>
            <a:off x="5000650" y="3302075"/>
            <a:ext cx="3784500" cy="252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DAE: p</a:t>
            </a:r>
            <a:r>
              <a:rPr lang="en"/>
              <a:t>redict original image </a:t>
            </a:r>
            <a:endParaRPr/>
          </a:p>
        </p:txBody>
      </p:sp>
      <p:pic>
        <p:nvPicPr>
          <p:cNvPr id="409" name="Google Shape;40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75" y="1306625"/>
            <a:ext cx="4569653" cy="31402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0"/>
          <p:cNvSpPr/>
          <p:nvPr/>
        </p:nvSpPr>
        <p:spPr>
          <a:xfrm>
            <a:off x="425225" y="1411025"/>
            <a:ext cx="3843886" cy="562000"/>
          </a:xfrm>
          <a:custGeom>
            <a:rect b="b" l="l" r="r" t="t"/>
            <a:pathLst>
              <a:path extrusionOk="0" h="22480" w="92529">
                <a:moveTo>
                  <a:pt x="92529" y="22480"/>
                </a:moveTo>
                <a:cubicBezTo>
                  <a:pt x="83004" y="18738"/>
                  <a:pt x="50801" y="255"/>
                  <a:pt x="35379" y="28"/>
                </a:cubicBezTo>
                <a:cubicBezTo>
                  <a:pt x="19958" y="-199"/>
                  <a:pt x="5897" y="17604"/>
                  <a:pt x="0" y="2111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411" name="Google Shape;411;p50"/>
          <p:cNvSpPr txBox="1"/>
          <p:nvPr/>
        </p:nvSpPr>
        <p:spPr>
          <a:xfrm>
            <a:off x="4566900" y="170100"/>
            <a:ext cx="4337400" cy="18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PCA is a lossy </a:t>
            </a:r>
            <a:r>
              <a:rPr lang="en" sz="1800">
                <a:solidFill>
                  <a:schemeClr val="dk2"/>
                </a:solidFill>
              </a:rPr>
              <a:t>encoder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“Noise” comes from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added Gaussian noise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PCA reconstruction error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Down </a:t>
            </a:r>
            <a:r>
              <a:rPr lang="en" sz="1800">
                <a:solidFill>
                  <a:schemeClr val="dk2"/>
                </a:solidFill>
              </a:rPr>
              <a:t>weights</a:t>
            </a:r>
            <a:r>
              <a:rPr lang="en" sz="1800">
                <a:solidFill>
                  <a:schemeClr val="dk2"/>
                </a:solidFill>
              </a:rPr>
              <a:t> reconstruction error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12" name="Google Shape;41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400" y="2843900"/>
            <a:ext cx="4428400" cy="131089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0"/>
          <p:cNvSpPr txBox="1"/>
          <p:nvPr/>
        </p:nvSpPr>
        <p:spPr>
          <a:xfrm>
            <a:off x="7832600" y="3869525"/>
            <a:ext cx="723000" cy="285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4" name="Google Shape;414;p50"/>
          <p:cNvSpPr txBox="1"/>
          <p:nvPr/>
        </p:nvSpPr>
        <p:spPr>
          <a:xfrm>
            <a:off x="773900" y="4558400"/>
            <a:ext cx="53409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FF"/>
                </a:solidFill>
              </a:rPr>
              <a:t> latent Denoising Autoencoder (l-DAE) </a:t>
            </a:r>
            <a:endParaRPr b="1" sz="1800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1"/>
          <p:cNvSpPr txBox="1"/>
          <p:nvPr>
            <p:ph type="title"/>
          </p:nvPr>
        </p:nvSpPr>
        <p:spPr>
          <a:xfrm>
            <a:off x="260650" y="7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overall deconstructive trajectory</a:t>
            </a:r>
            <a:r>
              <a:rPr lang="en"/>
              <a:t> </a:t>
            </a:r>
            <a:endParaRPr/>
          </a:p>
        </p:txBody>
      </p:sp>
      <p:pic>
        <p:nvPicPr>
          <p:cNvPr id="420" name="Google Shape;42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75" y="906500"/>
            <a:ext cx="4175737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225" y="643525"/>
            <a:ext cx="4033073" cy="277147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1"/>
          <p:cNvSpPr txBox="1"/>
          <p:nvPr/>
        </p:nvSpPr>
        <p:spPr>
          <a:xfrm>
            <a:off x="4799225" y="3997150"/>
            <a:ext cx="38271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Only difference between </a:t>
            </a:r>
            <a:r>
              <a:rPr b="1" lang="en" sz="1800">
                <a:solidFill>
                  <a:srgbClr val="9900FF"/>
                </a:solidFill>
              </a:rPr>
              <a:t>l-DAE </a:t>
            </a:r>
            <a:r>
              <a:rPr lang="en" sz="1800">
                <a:solidFill>
                  <a:schemeClr val="dk2"/>
                </a:solidFill>
              </a:rPr>
              <a:t>and  DAE is: </a:t>
            </a:r>
            <a:r>
              <a:rPr b="1" lang="en" sz="1800">
                <a:solidFill>
                  <a:srgbClr val="CC0000"/>
                </a:solidFill>
              </a:rPr>
              <a:t>noise added to the latent</a:t>
            </a:r>
            <a:endParaRPr b="1" sz="18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256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Can't Spell Diffusion without U!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4263"/>
            <a:ext cx="4762798" cy="23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126000" y="3730500"/>
            <a:ext cx="88920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U-Net is the de-facto backbone for diffusion models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Why U-Net?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791000" y="1839300"/>
            <a:ext cx="1944000" cy="978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898" y="981125"/>
            <a:ext cx="3764705" cy="255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/>
          <p:nvPr>
            <p:ph type="title"/>
          </p:nvPr>
        </p:nvSpPr>
        <p:spPr>
          <a:xfrm>
            <a:off x="311700" y="198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Denoising results. </a:t>
            </a:r>
            <a:endParaRPr/>
          </a:p>
        </p:txBody>
      </p:sp>
      <p:pic>
        <p:nvPicPr>
          <p:cNvPr id="428" name="Google Shape;4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76" y="1033950"/>
            <a:ext cx="7836452" cy="401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2"/>
          <p:cNvSpPr txBox="1"/>
          <p:nvPr/>
        </p:nvSpPr>
        <p:spPr>
          <a:xfrm>
            <a:off x="3104125" y="34025"/>
            <a:ext cx="5919000" cy="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heavy noise -&gt; pretext task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force model to learn</a:t>
            </a:r>
            <a:r>
              <a:rPr b="1" lang="en" sz="1500">
                <a:solidFill>
                  <a:schemeClr val="dk2"/>
                </a:solidFill>
              </a:rPr>
              <a:t> higher-level semantics</a:t>
            </a:r>
            <a:r>
              <a:rPr lang="en" sz="1500">
                <a:solidFill>
                  <a:schemeClr val="dk2"/>
                </a:solidFill>
              </a:rPr>
              <a:t> to make sense of the underlying objects and scenes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 txBox="1"/>
          <p:nvPr>
            <p:ph type="title"/>
          </p:nvPr>
        </p:nvSpPr>
        <p:spPr>
          <a:xfrm>
            <a:off x="226650" y="221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Ablation</a:t>
            </a:r>
            <a:endParaRPr/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050" y="830426"/>
            <a:ext cx="3795298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3"/>
          <p:cNvSpPr txBox="1"/>
          <p:nvPr/>
        </p:nvSpPr>
        <p:spPr>
          <a:xfrm>
            <a:off x="5298275" y="1171350"/>
            <a:ext cx="3363900" cy="14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Strong DA does not help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More epochs help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Larger models help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These properties are similar to MAE but </a:t>
            </a:r>
            <a:r>
              <a:rPr lang="en" sz="1500">
                <a:solidFill>
                  <a:schemeClr val="dk2"/>
                </a:solidFill>
              </a:rPr>
              <a:t>different</a:t>
            </a:r>
            <a:r>
              <a:rPr lang="en" sz="1500">
                <a:solidFill>
                  <a:schemeClr val="dk2"/>
                </a:solidFill>
              </a:rPr>
              <a:t> from MoCo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437" name="Google Shape;43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650" y="1646550"/>
            <a:ext cx="4373878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439030"/>
            <a:ext cx="4517936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75" y="3393275"/>
            <a:ext cx="5609749" cy="13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3"/>
          <p:cNvSpPr txBox="1"/>
          <p:nvPr/>
        </p:nvSpPr>
        <p:spPr>
          <a:xfrm>
            <a:off x="2372775" y="3795325"/>
            <a:ext cx="1054500" cy="933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1" name="Google Shape;441;p53"/>
          <p:cNvSpPr txBox="1"/>
          <p:nvPr/>
        </p:nvSpPr>
        <p:spPr>
          <a:xfrm>
            <a:off x="4175025" y="3795325"/>
            <a:ext cx="1054500" cy="9333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2" name="Google Shape;442;p53"/>
          <p:cNvSpPr txBox="1"/>
          <p:nvPr/>
        </p:nvSpPr>
        <p:spPr>
          <a:xfrm>
            <a:off x="6055175" y="3563375"/>
            <a:ext cx="21858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Can we close this gap?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48" name="Google Shape;448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>
                <a:solidFill>
                  <a:srgbClr val="FF9900"/>
                </a:solidFill>
              </a:rPr>
              <a:t>Low-dimensional</a:t>
            </a:r>
            <a:r>
              <a:rPr lang="en"/>
              <a:t> latent space, rather than the tokenizer specifics, enables a DAE to achieve good representations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lang="en"/>
              <a:t>epresentation capability of DDM is mainly gained by the </a:t>
            </a:r>
            <a:r>
              <a:rPr b="1" lang="en">
                <a:solidFill>
                  <a:srgbClr val="FF00FF"/>
                </a:solidFill>
              </a:rPr>
              <a:t>denoising</a:t>
            </a:r>
            <a:r>
              <a:rPr lang="en"/>
              <a:t>-driven process, not a diffusion-driven process.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225" y="739175"/>
            <a:ext cx="7348525" cy="26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6"/>
          <p:cNvSpPr txBox="1"/>
          <p:nvPr>
            <p:ph type="title"/>
          </p:nvPr>
        </p:nvSpPr>
        <p:spPr>
          <a:xfrm>
            <a:off x="671850" y="172900"/>
            <a:ext cx="806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Name That Dataset! </a:t>
            </a:r>
            <a:r>
              <a:rPr lang="en"/>
              <a:t>game in 2011</a:t>
            </a:r>
            <a:endParaRPr/>
          </a:p>
        </p:txBody>
      </p:sp>
      <p:pic>
        <p:nvPicPr>
          <p:cNvPr id="459" name="Google Shape;45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50" y="855450"/>
            <a:ext cx="3664484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6"/>
          <p:cNvPicPr preferRelativeResize="0"/>
          <p:nvPr/>
        </p:nvPicPr>
        <p:blipFill rotWithShape="1">
          <a:blip r:embed="rId4">
            <a:alphaModFix/>
          </a:blip>
          <a:srcRect b="6369" l="1329" r="-1330" t="-6370"/>
          <a:stretch/>
        </p:blipFill>
        <p:spPr>
          <a:xfrm>
            <a:off x="3884925" y="943997"/>
            <a:ext cx="5114099" cy="10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6"/>
          <p:cNvSpPr txBox="1"/>
          <p:nvPr/>
        </p:nvSpPr>
        <p:spPr>
          <a:xfrm>
            <a:off x="4107575" y="2381250"/>
            <a:ext cx="4167300" cy="18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Less power models (hand-crafted features with SVM)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Datasets have strong </a:t>
            </a:r>
            <a:r>
              <a:rPr lang="en" sz="1800">
                <a:solidFill>
                  <a:schemeClr val="dk2"/>
                </a:solidFill>
              </a:rPr>
              <a:t>built</a:t>
            </a:r>
            <a:r>
              <a:rPr lang="en" sz="1800">
                <a:solidFill>
                  <a:schemeClr val="dk2"/>
                </a:solidFill>
              </a:rPr>
              <a:t>-in bias  — this game is not hard as each dataset has its own goal.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2" name="Google Shape;462;p56"/>
          <p:cNvSpPr txBox="1"/>
          <p:nvPr/>
        </p:nvSpPr>
        <p:spPr>
          <a:xfrm>
            <a:off x="4345775" y="4507375"/>
            <a:ext cx="39291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75% accuracy for ML students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7"/>
          <p:cNvSpPr txBox="1"/>
          <p:nvPr>
            <p:ph type="title"/>
          </p:nvPr>
        </p:nvSpPr>
        <p:spPr>
          <a:xfrm>
            <a:off x="354225" y="138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i="1" lang="en"/>
              <a:t>Name That Dataset! </a:t>
            </a:r>
            <a:r>
              <a:rPr lang="en"/>
              <a:t>game in 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75" y="898000"/>
            <a:ext cx="517892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7"/>
          <p:cNvSpPr txBox="1"/>
          <p:nvPr/>
        </p:nvSpPr>
        <p:spPr>
          <a:xfrm>
            <a:off x="5288800" y="1603875"/>
            <a:ext cx="3674100" cy="27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More</a:t>
            </a:r>
            <a:r>
              <a:rPr lang="en" sz="1800">
                <a:solidFill>
                  <a:schemeClr val="dk2"/>
                </a:solidFill>
              </a:rPr>
              <a:t> power models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Large scale, </a:t>
            </a:r>
            <a:r>
              <a:rPr lang="en" sz="1800">
                <a:solidFill>
                  <a:schemeClr val="dk2"/>
                </a:solidFill>
              </a:rPr>
              <a:t>more diverse, </a:t>
            </a:r>
            <a:r>
              <a:rPr lang="en" sz="1800">
                <a:solidFill>
                  <a:schemeClr val="dk2"/>
                </a:solidFill>
              </a:rPr>
              <a:t>less </a:t>
            </a:r>
            <a:r>
              <a:rPr lang="en" sz="1800">
                <a:solidFill>
                  <a:schemeClr val="dk2"/>
                </a:solidFill>
              </a:rPr>
              <a:t>built</a:t>
            </a:r>
            <a:r>
              <a:rPr lang="en" sz="1800">
                <a:solidFill>
                  <a:schemeClr val="dk2"/>
                </a:solidFill>
              </a:rPr>
              <a:t>-in bias, less curated datasets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8"/>
          <p:cNvSpPr txBox="1"/>
          <p:nvPr>
            <p:ph type="title"/>
          </p:nvPr>
        </p:nvSpPr>
        <p:spPr>
          <a:xfrm>
            <a:off x="311700" y="50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Datasets</a:t>
            </a:r>
            <a:endParaRPr/>
          </a:p>
        </p:txBody>
      </p:sp>
      <p:pic>
        <p:nvPicPr>
          <p:cNvPr id="475" name="Google Shape;4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625" y="1655575"/>
            <a:ext cx="7059374" cy="21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8"/>
          <p:cNvSpPr txBox="1"/>
          <p:nvPr/>
        </p:nvSpPr>
        <p:spPr>
          <a:xfrm>
            <a:off x="2789325" y="306150"/>
            <a:ext cx="6397200" cy="15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Large.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General &amp; </a:t>
            </a:r>
            <a:r>
              <a:rPr lang="en" sz="1800">
                <a:solidFill>
                  <a:schemeClr val="dk2"/>
                </a:solidFill>
              </a:rPr>
              <a:t>diverse</a:t>
            </a:r>
            <a:r>
              <a:rPr lang="en" sz="1800">
                <a:solidFill>
                  <a:schemeClr val="dk2"/>
                </a:solidFill>
              </a:rPr>
              <a:t>. Avoid scenario and domain specific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For pre-training generalizable </a:t>
            </a:r>
            <a:r>
              <a:rPr lang="en" sz="1800">
                <a:solidFill>
                  <a:schemeClr val="dk2"/>
                </a:solidFill>
              </a:rPr>
              <a:t>representation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77" name="Google Shape;477;p58"/>
          <p:cNvSpPr txBox="1"/>
          <p:nvPr/>
        </p:nvSpPr>
        <p:spPr>
          <a:xfrm>
            <a:off x="416750" y="4005625"/>
            <a:ext cx="86661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1M images randomly select from each dataset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ConvNeXt-T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By default, choose 3 datasets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691190" cy="4838697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9"/>
          <p:cNvSpPr txBox="1"/>
          <p:nvPr/>
        </p:nvSpPr>
        <p:spPr>
          <a:xfrm>
            <a:off x="68025" y="4362800"/>
            <a:ext cx="19134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chance-level guess -&gt; 33.3%</a:t>
            </a:r>
            <a:endParaRPr b="1" sz="1600">
              <a:solidFill>
                <a:srgbClr val="FF0000"/>
              </a:solidFill>
            </a:endParaRPr>
          </a:p>
        </p:txBody>
      </p:sp>
      <p:sp>
        <p:nvSpPr>
          <p:cNvPr id="484" name="Google Shape;484;p59"/>
          <p:cNvSpPr txBox="1"/>
          <p:nvPr/>
        </p:nvSpPr>
        <p:spPr>
          <a:xfrm>
            <a:off x="5868075" y="1029025"/>
            <a:ext cx="544200" cy="2127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AA84F"/>
              </a:solidFill>
            </a:endParaRPr>
          </a:p>
        </p:txBody>
      </p:sp>
      <p:sp>
        <p:nvSpPr>
          <p:cNvPr id="485" name="Google Shape;485;p59"/>
          <p:cNvSpPr txBox="1"/>
          <p:nvPr/>
        </p:nvSpPr>
        <p:spPr>
          <a:xfrm>
            <a:off x="5816375" y="4413650"/>
            <a:ext cx="544200" cy="21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86" name="Google Shape;486;p59"/>
          <p:cNvSpPr txBox="1"/>
          <p:nvPr/>
        </p:nvSpPr>
        <p:spPr>
          <a:xfrm>
            <a:off x="5868075" y="2359050"/>
            <a:ext cx="544200" cy="2127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AA84F"/>
              </a:solidFill>
            </a:endParaRPr>
          </a:p>
        </p:txBody>
      </p:sp>
      <p:sp>
        <p:nvSpPr>
          <p:cNvPr id="487" name="Google Shape;487;p59"/>
          <p:cNvSpPr txBox="1"/>
          <p:nvPr/>
        </p:nvSpPr>
        <p:spPr>
          <a:xfrm>
            <a:off x="5868075" y="3472450"/>
            <a:ext cx="544200" cy="2127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AA84F"/>
              </a:solidFill>
            </a:endParaRPr>
          </a:p>
        </p:txBody>
      </p:sp>
      <p:sp>
        <p:nvSpPr>
          <p:cNvPr id="488" name="Google Shape;488;p59"/>
          <p:cNvSpPr txBox="1"/>
          <p:nvPr/>
        </p:nvSpPr>
        <p:spPr>
          <a:xfrm>
            <a:off x="5816375" y="4626350"/>
            <a:ext cx="544200" cy="2127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AA84F"/>
              </a:solidFill>
            </a:endParaRPr>
          </a:p>
        </p:txBody>
      </p:sp>
      <p:sp>
        <p:nvSpPr>
          <p:cNvPr id="489" name="Google Shape;489;p59"/>
          <p:cNvSpPr txBox="1"/>
          <p:nvPr/>
        </p:nvSpPr>
        <p:spPr>
          <a:xfrm>
            <a:off x="5868075" y="2827688"/>
            <a:ext cx="544200" cy="21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90" name="Google Shape;490;p59"/>
          <p:cNvSpPr txBox="1"/>
          <p:nvPr/>
        </p:nvSpPr>
        <p:spPr>
          <a:xfrm>
            <a:off x="6548425" y="510275"/>
            <a:ext cx="2595600" cy="13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Those combinations with &gt; 90% contains IN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91" name="Google Shape;491;p59"/>
          <p:cNvSpPr txBox="1"/>
          <p:nvPr/>
        </p:nvSpPr>
        <p:spPr>
          <a:xfrm>
            <a:off x="6502525" y="2179450"/>
            <a:ext cx="2687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Two combinations &lt; 70% contains LAION &amp; DataComp, both use Common Crawl website.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60"/>
          <p:cNvGrpSpPr/>
          <p:nvPr/>
        </p:nvGrpSpPr>
        <p:grpSpPr>
          <a:xfrm>
            <a:off x="1206960" y="1824882"/>
            <a:ext cx="5604948" cy="1087272"/>
            <a:chOff x="484100" y="1889275"/>
            <a:chExt cx="4773825" cy="959725"/>
          </a:xfrm>
        </p:grpSpPr>
        <p:pic>
          <p:nvPicPr>
            <p:cNvPr id="497" name="Google Shape;497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4100" y="1889275"/>
              <a:ext cx="4773825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4800" y="2098875"/>
              <a:ext cx="4732423" cy="750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9" name="Google Shape;499;p60"/>
          <p:cNvSpPr txBox="1"/>
          <p:nvPr/>
        </p:nvSpPr>
        <p:spPr>
          <a:xfrm>
            <a:off x="2134650" y="3749013"/>
            <a:ext cx="3648300" cy="10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chance-level guess -&gt; 16.7%</a:t>
            </a:r>
            <a:endParaRPr b="1" sz="1600">
              <a:solidFill>
                <a:srgbClr val="FF0000"/>
              </a:solidFill>
            </a:endParaRPr>
          </a:p>
        </p:txBody>
      </p:sp>
      <p:cxnSp>
        <p:nvCxnSpPr>
          <p:cNvPr id="500" name="Google Shape;500;p60"/>
          <p:cNvCxnSpPr>
            <a:endCxn id="499" idx="0"/>
          </p:cNvCxnSpPr>
          <p:nvPr/>
        </p:nvCxnSpPr>
        <p:spPr>
          <a:xfrm flipH="1">
            <a:off x="3958800" y="2776113"/>
            <a:ext cx="2394000" cy="97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01" name="Google Shape;501;p60"/>
          <p:cNvSpPr txBox="1"/>
          <p:nvPr/>
        </p:nvSpPr>
        <p:spPr>
          <a:xfrm>
            <a:off x="1206950" y="1713663"/>
            <a:ext cx="2517900" cy="4296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02" name="Google Shape;502;p60"/>
          <p:cNvSpPr txBox="1"/>
          <p:nvPr/>
        </p:nvSpPr>
        <p:spPr>
          <a:xfrm>
            <a:off x="1037550" y="833450"/>
            <a:ext cx="65058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follow study focuses on these 3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03" name="Google Shape;503;p60"/>
          <p:cNvCxnSpPr>
            <a:stCxn id="501" idx="0"/>
            <a:endCxn id="502" idx="2"/>
          </p:cNvCxnSpPr>
          <p:nvPr/>
        </p:nvCxnSpPr>
        <p:spPr>
          <a:xfrm flipH="1" rot="10800000">
            <a:off x="2465900" y="1182063"/>
            <a:ext cx="1824600" cy="53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accuracy is observed across model architectures.</a:t>
            </a:r>
            <a:endParaRPr/>
          </a:p>
        </p:txBody>
      </p:sp>
      <p:pic>
        <p:nvPicPr>
          <p:cNvPr id="509" name="Google Shape;50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3702" y="1236550"/>
            <a:ext cx="3778025" cy="185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1"/>
          <p:cNvSpPr txBox="1"/>
          <p:nvPr/>
        </p:nvSpPr>
        <p:spPr>
          <a:xfrm>
            <a:off x="2576175" y="1560600"/>
            <a:ext cx="2892300" cy="2934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11" name="Google Shape;511;p61"/>
          <p:cNvSpPr txBox="1"/>
          <p:nvPr/>
        </p:nvSpPr>
        <p:spPr>
          <a:xfrm>
            <a:off x="306150" y="3240200"/>
            <a:ext cx="8445000" cy="13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ability to capture </a:t>
            </a:r>
            <a:r>
              <a:rPr b="1" lang="en" sz="1800">
                <a:solidFill>
                  <a:schemeClr val="dk2"/>
                </a:solidFill>
              </a:rPr>
              <a:t>dataset bias</a:t>
            </a:r>
            <a:r>
              <a:rPr lang="en" sz="1800">
                <a:solidFill>
                  <a:schemeClr val="dk2"/>
                </a:solidFill>
              </a:rPr>
              <a:t> may be </a:t>
            </a:r>
            <a:r>
              <a:rPr b="1" lang="en" sz="1800">
                <a:solidFill>
                  <a:srgbClr val="9900FF"/>
                </a:solidFill>
              </a:rPr>
              <a:t>inherent</a:t>
            </a:r>
            <a:r>
              <a:rPr lang="en" sz="1800">
                <a:solidFill>
                  <a:schemeClr val="dk2"/>
                </a:solidFill>
              </a:rPr>
              <a:t> in deep neural networks, rather than enabled by </a:t>
            </a:r>
            <a:r>
              <a:rPr b="1" lang="en" sz="1800">
                <a:solidFill>
                  <a:schemeClr val="dk2"/>
                </a:solidFill>
              </a:rPr>
              <a:t>specific advanced components</a:t>
            </a:r>
            <a:r>
              <a:rPr lang="en" sz="1800">
                <a:solidFill>
                  <a:schemeClr val="dk2"/>
                </a:solidFill>
              </a:rPr>
              <a:t>, e.g. norm layer, residual, attention.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07000" y="207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U-Net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400" y="882726"/>
            <a:ext cx="6381599" cy="27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6030000" y="261125"/>
            <a:ext cx="29250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image segmentation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6030000" y="3811650"/>
            <a:ext cx="29250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super-resolution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207000" y="4014000"/>
            <a:ext cx="46170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U-Net is the first-to-try method when input and output have the </a:t>
            </a:r>
            <a:r>
              <a:rPr b="1" lang="en" sz="1800">
                <a:solidFill>
                  <a:srgbClr val="FF9900"/>
                </a:solidFill>
              </a:rPr>
              <a:t>same</a:t>
            </a:r>
            <a:r>
              <a:rPr lang="en" sz="1800">
                <a:solidFill>
                  <a:schemeClr val="dk2"/>
                </a:solidFill>
              </a:rPr>
              <a:t> size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2"/>
          <p:cNvSpPr txBox="1"/>
          <p:nvPr>
            <p:ph type="title"/>
          </p:nvPr>
        </p:nvSpPr>
        <p:spPr>
          <a:xfrm>
            <a:off x="311700" y="96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accuracy is observed across different model sizes</a:t>
            </a:r>
            <a:endParaRPr/>
          </a:p>
        </p:txBody>
      </p:sp>
      <p:pic>
        <p:nvPicPr>
          <p:cNvPr id="517" name="Google Shape;51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4675" y="669025"/>
            <a:ext cx="5979324" cy="26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2"/>
          <p:cNvSpPr txBox="1"/>
          <p:nvPr/>
        </p:nvSpPr>
        <p:spPr>
          <a:xfrm>
            <a:off x="3834850" y="1220400"/>
            <a:ext cx="817200" cy="378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19" name="Google Shape;519;p62"/>
          <p:cNvCxnSpPr>
            <a:stCxn id="518" idx="1"/>
          </p:cNvCxnSpPr>
          <p:nvPr/>
        </p:nvCxnSpPr>
        <p:spPr>
          <a:xfrm flipH="1">
            <a:off x="2593750" y="1409550"/>
            <a:ext cx="1241100" cy="410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20" name="Google Shape;520;p62"/>
          <p:cNvSpPr txBox="1"/>
          <p:nvPr/>
        </p:nvSpPr>
        <p:spPr>
          <a:xfrm>
            <a:off x="76525" y="1343725"/>
            <a:ext cx="2874600" cy="13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3/10000 of ResNet-50 or a 700-5-700 MLP 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21" name="Google Shape;521;p62"/>
          <p:cNvSpPr txBox="1"/>
          <p:nvPr/>
        </p:nvSpPr>
        <p:spPr>
          <a:xfrm>
            <a:off x="306150" y="3529350"/>
            <a:ext cx="86406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Larger models are better (similar to regular </a:t>
            </a:r>
            <a:r>
              <a:rPr lang="en" sz="1800">
                <a:solidFill>
                  <a:schemeClr val="dk2"/>
                </a:solidFill>
              </a:rPr>
              <a:t>recognition</a:t>
            </a:r>
            <a:r>
              <a:rPr lang="en" sz="1800">
                <a:solidFill>
                  <a:schemeClr val="dk2"/>
                </a:solidFill>
              </a:rPr>
              <a:t> tasks)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No overfitting -&gt; exist generalizable patterns instead of memorizing training data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3"/>
          <p:cNvSpPr txBox="1"/>
          <p:nvPr>
            <p:ph type="title"/>
          </p:nvPr>
        </p:nvSpPr>
        <p:spPr>
          <a:xfrm>
            <a:off x="311700" y="325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</a:t>
            </a:r>
            <a:r>
              <a:rPr lang="en"/>
              <a:t>training</a:t>
            </a:r>
            <a:r>
              <a:rPr lang="en"/>
              <a:t> data is better</a:t>
            </a:r>
            <a:endParaRPr/>
          </a:p>
        </p:txBody>
      </p:sp>
      <p:pic>
        <p:nvPicPr>
          <p:cNvPr id="527" name="Google Shape;52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150" y="1087800"/>
            <a:ext cx="4489851" cy="2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3"/>
          <p:cNvSpPr txBox="1"/>
          <p:nvPr/>
        </p:nvSpPr>
        <p:spPr>
          <a:xfrm>
            <a:off x="311700" y="3329850"/>
            <a:ext cx="8797800" cy="13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If the model just tries to </a:t>
            </a:r>
            <a:r>
              <a:rPr b="1" lang="en" sz="1800">
                <a:solidFill>
                  <a:srgbClr val="FF0000"/>
                </a:solidFill>
              </a:rPr>
              <a:t>memorize</a:t>
            </a:r>
            <a:r>
              <a:rPr lang="en" sz="1800">
                <a:solidFill>
                  <a:schemeClr val="dk2"/>
                </a:solidFill>
              </a:rPr>
              <a:t> training data, more data will be worse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model learns certain semantic patterns that are </a:t>
            </a:r>
            <a:r>
              <a:rPr b="1" lang="en" sz="1800">
                <a:solidFill>
                  <a:srgbClr val="6AA84F"/>
                </a:solidFill>
              </a:rPr>
              <a:t>generalizable</a:t>
            </a:r>
            <a:r>
              <a:rPr lang="en" sz="1800">
                <a:solidFill>
                  <a:schemeClr val="dk2"/>
                </a:solidFill>
              </a:rPr>
              <a:t> to unseen data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</a:t>
            </a:r>
            <a:r>
              <a:rPr lang="en"/>
              <a:t>ata augmentation is useful</a:t>
            </a:r>
            <a:endParaRPr/>
          </a:p>
        </p:txBody>
      </p:sp>
      <p:pic>
        <p:nvPicPr>
          <p:cNvPr id="534" name="Google Shape;53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25" y="1374225"/>
            <a:ext cx="8037402" cy="15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4"/>
          <p:cNvSpPr txBox="1"/>
          <p:nvPr/>
        </p:nvSpPr>
        <p:spPr>
          <a:xfrm>
            <a:off x="314675" y="3503850"/>
            <a:ext cx="84450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DA is similar with increasing data size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Dataset classification is approached not through memorization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5"/>
          <p:cNvSpPr txBox="1"/>
          <p:nvPr>
            <p:ph type="title"/>
          </p:nvPr>
        </p:nvSpPr>
        <p:spPr>
          <a:xfrm>
            <a:off x="311700" y="130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 </a:t>
            </a:r>
            <a:r>
              <a:rPr lang="en"/>
              <a:t>Low-level Signatures?</a:t>
            </a:r>
            <a:endParaRPr/>
          </a:p>
        </p:txBody>
      </p:sp>
      <p:sp>
        <p:nvSpPr>
          <p:cNvPr id="541" name="Google Shape;541;p65"/>
          <p:cNvSpPr txBox="1"/>
          <p:nvPr/>
        </p:nvSpPr>
        <p:spPr>
          <a:xfrm>
            <a:off x="450750" y="820863"/>
            <a:ext cx="74670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Low-level Signatures which are </a:t>
            </a:r>
            <a:r>
              <a:rPr b="1" lang="en" sz="1800">
                <a:solidFill>
                  <a:srgbClr val="0000FF"/>
                </a:solidFill>
              </a:rPr>
              <a:t>less noticeable</a:t>
            </a:r>
            <a:r>
              <a:rPr lang="en" sz="1800">
                <a:solidFill>
                  <a:schemeClr val="dk2"/>
                </a:solidFill>
              </a:rPr>
              <a:t> to humans but are </a:t>
            </a:r>
            <a:r>
              <a:rPr b="1" lang="en" sz="1800">
                <a:solidFill>
                  <a:srgbClr val="6AA84F"/>
                </a:solidFill>
              </a:rPr>
              <a:t>easily identifiable</a:t>
            </a:r>
            <a:r>
              <a:rPr lang="en" sz="1800">
                <a:solidFill>
                  <a:schemeClr val="dk2"/>
                </a:solidFill>
              </a:rPr>
              <a:t> by NN?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Different dataset may have different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JPEG compression artifacts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color quantization artifacts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42" name="Google Shape;54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8650" y="1368025"/>
            <a:ext cx="2723851" cy="170207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5"/>
          <p:cNvSpPr txBox="1"/>
          <p:nvPr/>
        </p:nvSpPr>
        <p:spPr>
          <a:xfrm>
            <a:off x="5026150" y="3175575"/>
            <a:ext cx="3738600" cy="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Apply image corruption to disrupt low-level signatures.  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544" name="Google Shape;54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750" y="2426966"/>
            <a:ext cx="3738601" cy="261448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5"/>
          <p:cNvSpPr txBox="1"/>
          <p:nvPr/>
        </p:nvSpPr>
        <p:spPr>
          <a:xfrm>
            <a:off x="4745475" y="4141575"/>
            <a:ext cx="39717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Despite degradation, acc is still good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46" name="Google Shape;546;p65"/>
          <p:cNvSpPr/>
          <p:nvPr/>
        </p:nvSpPr>
        <p:spPr>
          <a:xfrm>
            <a:off x="4464850" y="59550"/>
            <a:ext cx="1547700" cy="7143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6"/>
          <p:cNvSpPr txBox="1"/>
          <p:nvPr>
            <p:ph type="title"/>
          </p:nvPr>
        </p:nvSpPr>
        <p:spPr>
          <a:xfrm>
            <a:off x="311700" y="198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Memorization or Generalization?</a:t>
            </a:r>
            <a:endParaRPr/>
          </a:p>
        </p:txBody>
      </p:sp>
      <p:sp>
        <p:nvSpPr>
          <p:cNvPr id="552" name="Google Shape;552;p66"/>
          <p:cNvSpPr txBox="1"/>
          <p:nvPr/>
        </p:nvSpPr>
        <p:spPr>
          <a:xfrm>
            <a:off x="442125" y="858950"/>
            <a:ext cx="75690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pseudo-datasets: create three dataset by sampling without replacement from the </a:t>
            </a:r>
            <a:r>
              <a:rPr b="1" lang="en" sz="1800">
                <a:solidFill>
                  <a:srgbClr val="FF0000"/>
                </a:solidFill>
              </a:rPr>
              <a:t>SAME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source</a:t>
            </a:r>
            <a:r>
              <a:rPr lang="en" sz="1800">
                <a:solidFill>
                  <a:schemeClr val="dk2"/>
                </a:solidFill>
              </a:rPr>
              <a:t> dataset. </a:t>
            </a:r>
            <a:r>
              <a:rPr b="1" lang="en" sz="1800">
                <a:solidFill>
                  <a:srgbClr val="FF00FF"/>
                </a:solidFill>
              </a:rPr>
              <a:t>Truly unbiased</a:t>
            </a:r>
            <a:r>
              <a:rPr lang="en" sz="1800">
                <a:solidFill>
                  <a:schemeClr val="dk2"/>
                </a:solidFill>
              </a:rPr>
              <a:t>.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53" name="Google Shape;55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200" y="2070000"/>
            <a:ext cx="4022112" cy="16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7575" y="1854650"/>
            <a:ext cx="1803551" cy="21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6"/>
          <p:cNvSpPr txBox="1"/>
          <p:nvPr/>
        </p:nvSpPr>
        <p:spPr>
          <a:xfrm>
            <a:off x="4941750" y="3954550"/>
            <a:ext cx="40221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Validation accuracy is ∼33% as no transferrable pattern is learned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56" name="Google Shape;556;p66"/>
          <p:cNvSpPr txBox="1"/>
          <p:nvPr/>
        </p:nvSpPr>
        <p:spPr>
          <a:xfrm>
            <a:off x="161575" y="1854650"/>
            <a:ext cx="4507500" cy="28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When training data is small, 100% training acc.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When task -&gt; more difficult, fails.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</a:t>
            </a:r>
            <a:r>
              <a:rPr lang="en" sz="1800">
                <a:solidFill>
                  <a:schemeClr val="dk2"/>
                </a:solidFill>
              </a:rPr>
              <a:t>seudo-datasets is </a:t>
            </a:r>
            <a:r>
              <a:rPr lang="en" sz="1800">
                <a:solidFill>
                  <a:srgbClr val="FF00FF"/>
                </a:solidFill>
              </a:rPr>
              <a:t>unbiased</a:t>
            </a:r>
            <a:r>
              <a:rPr lang="en" sz="1800">
                <a:solidFill>
                  <a:schemeClr val="dk2"/>
                </a:solidFill>
              </a:rPr>
              <a:t> -&gt; no shared patterns to </a:t>
            </a:r>
            <a:r>
              <a:rPr lang="en" sz="1800">
                <a:solidFill>
                  <a:srgbClr val="0000FF"/>
                </a:solidFill>
              </a:rPr>
              <a:t>discriminate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-&gt; Model is forced to </a:t>
            </a:r>
            <a:r>
              <a:rPr lang="en" sz="1800">
                <a:solidFill>
                  <a:srgbClr val="CC0000"/>
                </a:solidFill>
              </a:rPr>
              <a:t>memorize</a:t>
            </a:r>
            <a:r>
              <a:rPr lang="en" sz="1800">
                <a:solidFill>
                  <a:schemeClr val="dk2"/>
                </a:solidFill>
              </a:rPr>
              <a:t> data.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Self-supervised Learning</a:t>
            </a:r>
            <a:endParaRPr/>
          </a:p>
        </p:txBody>
      </p:sp>
      <p:sp>
        <p:nvSpPr>
          <p:cNvPr id="562" name="Google Shape;562;p67"/>
          <p:cNvSpPr txBox="1"/>
          <p:nvPr/>
        </p:nvSpPr>
        <p:spPr>
          <a:xfrm>
            <a:off x="450725" y="1435876"/>
            <a:ext cx="3963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MAE (no label) + Linear probing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63" name="Google Shape;56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025" y="742675"/>
            <a:ext cx="3799425" cy="15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7"/>
          <p:cNvSpPr txBox="1"/>
          <p:nvPr/>
        </p:nvSpPr>
        <p:spPr>
          <a:xfrm>
            <a:off x="323175" y="2661900"/>
            <a:ext cx="8520600" cy="18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Predicting missing patches can learn features that are discriminative for dataset classification.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Transfer learning </a:t>
            </a:r>
            <a:r>
              <a:rPr lang="en" sz="1800">
                <a:solidFill>
                  <a:schemeClr val="dk2"/>
                </a:solidFill>
              </a:rPr>
              <a:t>resembles</a:t>
            </a:r>
            <a:r>
              <a:rPr lang="en" sz="1800">
                <a:solidFill>
                  <a:schemeClr val="dk2"/>
                </a:solidFill>
              </a:rPr>
              <a:t> semantic </a:t>
            </a:r>
            <a:r>
              <a:rPr lang="en" sz="1800">
                <a:solidFill>
                  <a:schemeClr val="dk2"/>
                </a:solidFill>
              </a:rPr>
              <a:t>classification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Learned by Classifying Datasets</a:t>
            </a:r>
            <a:endParaRPr/>
          </a:p>
        </p:txBody>
      </p:sp>
      <p:sp>
        <p:nvSpPr>
          <p:cNvPr id="570" name="Google Shape;570;p68"/>
          <p:cNvSpPr txBox="1"/>
          <p:nvPr/>
        </p:nvSpPr>
        <p:spPr>
          <a:xfrm>
            <a:off x="306150" y="1233150"/>
            <a:ext cx="82068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Dataset classification as a pretext task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Linear probing on IN-1k classification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71" name="Google Shape;57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351" y="1173625"/>
            <a:ext cx="3285950" cy="20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8"/>
          <p:cNvSpPr txBox="1"/>
          <p:nvPr/>
        </p:nvSpPr>
        <p:spPr>
          <a:xfrm>
            <a:off x="153100" y="2449350"/>
            <a:ext cx="51198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achieve </a:t>
            </a:r>
            <a:r>
              <a:rPr b="1" lang="en" sz="1800">
                <a:solidFill>
                  <a:schemeClr val="dk2"/>
                </a:solidFill>
              </a:rPr>
              <a:t>non-trivial</a:t>
            </a:r>
            <a:r>
              <a:rPr lang="en" sz="1800">
                <a:solidFill>
                  <a:schemeClr val="dk2"/>
                </a:solidFill>
              </a:rPr>
              <a:t> ImageNet-1K linear probing accuracy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more datasets -&gt; better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-&gt; better features are learned by </a:t>
            </a:r>
            <a:r>
              <a:rPr b="1" lang="en" sz="1800">
                <a:solidFill>
                  <a:srgbClr val="FF9900"/>
                </a:solidFill>
              </a:rPr>
              <a:t>discovering the dataset biases</a:t>
            </a:r>
            <a:r>
              <a:rPr lang="en" sz="1800">
                <a:solidFill>
                  <a:schemeClr val="dk2"/>
                </a:solidFill>
              </a:rPr>
              <a:t> across </a:t>
            </a:r>
            <a:r>
              <a:rPr b="1" lang="en" sz="1800">
                <a:solidFill>
                  <a:schemeClr val="dk2"/>
                </a:solidFill>
              </a:rPr>
              <a:t>more</a:t>
            </a:r>
            <a:r>
              <a:rPr lang="en" sz="1800">
                <a:solidFill>
                  <a:schemeClr val="dk2"/>
                </a:solidFill>
              </a:rPr>
              <a:t> datasets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73" name="Google Shape;573;p68"/>
          <p:cNvSpPr txBox="1"/>
          <p:nvPr/>
        </p:nvSpPr>
        <p:spPr>
          <a:xfrm>
            <a:off x="5391900" y="3656900"/>
            <a:ext cx="3752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</a:t>
            </a:r>
            <a:r>
              <a:rPr b="1" lang="en" sz="1800">
                <a:solidFill>
                  <a:srgbClr val="FF9900"/>
                </a:solidFill>
              </a:rPr>
              <a:t>dataset bias</a:t>
            </a:r>
            <a:r>
              <a:rPr lang="en" sz="1800">
                <a:solidFill>
                  <a:schemeClr val="dk2"/>
                </a:solidFill>
              </a:rPr>
              <a:t> discovered by NN are relevant to</a:t>
            </a:r>
            <a:r>
              <a:rPr b="1" lang="en" sz="1800">
                <a:solidFill>
                  <a:srgbClr val="9900FF"/>
                </a:solidFill>
              </a:rPr>
              <a:t> semantic features</a:t>
            </a:r>
            <a:r>
              <a:rPr lang="en" sz="1800">
                <a:solidFill>
                  <a:schemeClr val="dk2"/>
                </a:solidFill>
              </a:rPr>
              <a:t> that are useful for image classification.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study</a:t>
            </a:r>
            <a:endParaRPr/>
          </a:p>
        </p:txBody>
      </p:sp>
      <p:sp>
        <p:nvSpPr>
          <p:cNvPr id="579" name="Google Shape;579;p69"/>
          <p:cNvSpPr txBox="1"/>
          <p:nvPr>
            <p:ph idx="1" type="body"/>
          </p:nvPr>
        </p:nvSpPr>
        <p:spPr>
          <a:xfrm>
            <a:off x="3588900" y="493250"/>
            <a:ext cx="5243400" cy="11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 ML researchers (14 CV)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unlimitedly browse training data</a:t>
            </a:r>
            <a:endParaRPr/>
          </a:p>
        </p:txBody>
      </p:sp>
      <p:pic>
        <p:nvPicPr>
          <p:cNvPr id="580" name="Google Shape;58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2625" y="1900575"/>
            <a:ext cx="4244398" cy="1508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1" name="Google Shape;581;p69"/>
          <p:cNvCxnSpPr/>
          <p:nvPr/>
        </p:nvCxnSpPr>
        <p:spPr>
          <a:xfrm>
            <a:off x="3053100" y="1743475"/>
            <a:ext cx="0" cy="192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2" name="Google Shape;582;p69"/>
          <p:cNvSpPr txBox="1"/>
          <p:nvPr/>
        </p:nvSpPr>
        <p:spPr>
          <a:xfrm>
            <a:off x="1020525" y="3367825"/>
            <a:ext cx="19134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chance-level guess -&gt; 33.3%</a:t>
            </a:r>
            <a:endParaRPr b="1" sz="1600">
              <a:solidFill>
                <a:srgbClr val="FF0000"/>
              </a:solidFill>
            </a:endParaRPr>
          </a:p>
        </p:txBody>
      </p:sp>
      <p:sp>
        <p:nvSpPr>
          <p:cNvPr id="583" name="Google Shape;583;p69"/>
          <p:cNvSpPr txBox="1"/>
          <p:nvPr/>
        </p:nvSpPr>
        <p:spPr>
          <a:xfrm>
            <a:off x="6615800" y="3367825"/>
            <a:ext cx="19134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NN</a:t>
            </a:r>
            <a:r>
              <a:rPr b="1" lang="en" sz="1600">
                <a:solidFill>
                  <a:srgbClr val="FF0000"/>
                </a:solidFill>
              </a:rPr>
              <a:t> -&gt; 84.7%</a:t>
            </a:r>
            <a:endParaRPr b="1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0"/>
          <p:cNvSpPr txBox="1"/>
          <p:nvPr>
            <p:ph type="title"/>
          </p:nvPr>
        </p:nvSpPr>
        <p:spPr>
          <a:xfrm>
            <a:off x="311700" y="27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&amp; Questions</a:t>
            </a:r>
            <a:endParaRPr/>
          </a:p>
        </p:txBody>
      </p:sp>
      <p:sp>
        <p:nvSpPr>
          <p:cNvPr id="589" name="Google Shape;589;p70"/>
          <p:cNvSpPr txBox="1"/>
          <p:nvPr>
            <p:ph idx="1" type="body"/>
          </p:nvPr>
        </p:nvSpPr>
        <p:spPr>
          <a:xfrm>
            <a:off x="243675" y="990925"/>
            <a:ext cx="8520600" cy="38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</a:t>
            </a:r>
            <a:r>
              <a:rPr lang="en"/>
              <a:t>atasets bias can still be easily captured by modern NN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Such bias may contain some generalizable and transferrable patterns, 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Such bias is</a:t>
            </a:r>
            <a:r>
              <a:rPr lang="en"/>
              <a:t> not be easily noticed by human beings. 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Concrete forms of the bias captured by NN remain largely unclear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such bias harmful?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1"/>
          <p:cNvSpPr txBox="1"/>
          <p:nvPr>
            <p:ph type="title"/>
          </p:nvPr>
        </p:nvSpPr>
        <p:spPr>
          <a:xfrm>
            <a:off x="311700" y="14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 from 3 papers</a:t>
            </a:r>
            <a:endParaRPr/>
          </a:p>
        </p:txBody>
      </p:sp>
      <p:sp>
        <p:nvSpPr>
          <p:cNvPr id="595" name="Google Shape;595;p71"/>
          <p:cNvSpPr txBox="1"/>
          <p:nvPr>
            <p:ph idx="1" type="body"/>
          </p:nvPr>
        </p:nvSpPr>
        <p:spPr>
          <a:xfrm>
            <a:off x="311700" y="875950"/>
            <a:ext cx="8520600" cy="41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They identify very interesting projects that seem not too hard to find but we always miss them.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way they analyze tasks, identify problems, investigate issues are very systematic.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is no apparent logica hole in their papers. You can follow their whole story smoothly including motivations, analyses and solutions.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Whenever at some points, I have questions like “why don’t they do this?”, “is it because xxx?”, they will answer these questions in the following sections.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237700" y="126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U-Net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51" y="892350"/>
            <a:ext cx="5681777" cy="385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5735550" y="1295125"/>
            <a:ext cx="33387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Hierarchical Feature Extraction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</a:rPr>
              <a:t>capture features at different </a:t>
            </a:r>
            <a:r>
              <a:rPr b="1" lang="en">
                <a:solidFill>
                  <a:schemeClr val="dk2"/>
                </a:solidFill>
              </a:rPr>
              <a:t>scales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828900" y="995625"/>
            <a:ext cx="244200" cy="15207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4230200" y="892350"/>
            <a:ext cx="244200" cy="15207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1073100" y="2571750"/>
            <a:ext cx="244200" cy="9546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911950" y="2516325"/>
            <a:ext cx="244200" cy="9546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1525925" y="3470925"/>
            <a:ext cx="244200" cy="5727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439700" y="3430900"/>
            <a:ext cx="244200" cy="5727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68225" y="3838450"/>
            <a:ext cx="10491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encoder features: spatial information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4804200" y="126800"/>
            <a:ext cx="10491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decoder</a:t>
            </a:r>
            <a:r>
              <a:rPr lang="en" sz="1300">
                <a:solidFill>
                  <a:schemeClr val="dk2"/>
                </a:solidFill>
              </a:rPr>
              <a:t> features: semantic information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5735550" y="2401575"/>
            <a:ext cx="33387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Skip Connections: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</a:rPr>
              <a:t>concatenate features between symmetrical layers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>
                <a:solidFill>
                  <a:schemeClr val="dk2"/>
                </a:solidFill>
              </a:rPr>
              <a:t>use both </a:t>
            </a:r>
            <a:r>
              <a:rPr b="1" lang="en">
                <a:solidFill>
                  <a:schemeClr val="dk2"/>
                </a:solidFill>
              </a:rPr>
              <a:t>spatial</a:t>
            </a:r>
            <a:r>
              <a:rPr lang="en">
                <a:solidFill>
                  <a:schemeClr val="dk2"/>
                </a:solidFill>
              </a:rPr>
              <a:t> and </a:t>
            </a:r>
            <a:r>
              <a:rPr b="1" lang="en">
                <a:solidFill>
                  <a:schemeClr val="dk2"/>
                </a:solidFill>
              </a:rPr>
              <a:t>semantic</a:t>
            </a:r>
            <a:r>
              <a:rPr lang="en">
                <a:solidFill>
                  <a:schemeClr val="dk2"/>
                </a:solidFill>
              </a:rPr>
              <a:t> information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1165100" y="1561725"/>
            <a:ext cx="2900100" cy="394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1436550" y="2818150"/>
            <a:ext cx="2373300" cy="394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1856900" y="3560175"/>
            <a:ext cx="1486500" cy="394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277575" y="196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Why U-Net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12" y="871300"/>
            <a:ext cx="5641928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/>
          <p:nvPr/>
        </p:nvSpPr>
        <p:spPr>
          <a:xfrm>
            <a:off x="498225" y="3514025"/>
            <a:ext cx="5817300" cy="136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 txBox="1"/>
          <p:nvPr/>
        </p:nvSpPr>
        <p:spPr>
          <a:xfrm>
            <a:off x="6573950" y="1207625"/>
            <a:ext cx="2296200" cy="28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Is the inductive bias of U-Net crucial to diffusion models?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257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Transformer</a:t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25" y="949025"/>
            <a:ext cx="5272918" cy="40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7475" y="2092075"/>
            <a:ext cx="2990089" cy="282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0"/>
          <p:cNvCxnSpPr>
            <a:stCxn id="124" idx="3"/>
            <a:endCxn id="126" idx="1"/>
          </p:cNvCxnSpPr>
          <p:nvPr/>
        </p:nvCxnSpPr>
        <p:spPr>
          <a:xfrm>
            <a:off x="5217564" y="2233562"/>
            <a:ext cx="1041600" cy="75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7" name="Google Shape;127;p20"/>
          <p:cNvCxnSpPr>
            <a:endCxn id="126" idx="1"/>
          </p:cNvCxnSpPr>
          <p:nvPr/>
        </p:nvCxnSpPr>
        <p:spPr>
          <a:xfrm flipH="1" rot="10800000">
            <a:off x="5230300" y="2993525"/>
            <a:ext cx="1029000" cy="13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28" name="Google Shape;128;p20"/>
          <p:cNvSpPr txBox="1"/>
          <p:nvPr/>
        </p:nvSpPr>
        <p:spPr>
          <a:xfrm>
            <a:off x="7228800" y="2364250"/>
            <a:ext cx="18201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6259300" y="2610875"/>
            <a:ext cx="26958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ViT’s input and output also have the </a:t>
            </a:r>
            <a:r>
              <a:rPr b="1" lang="en" sz="1500">
                <a:solidFill>
                  <a:schemeClr val="dk2"/>
                </a:solidFill>
              </a:rPr>
              <a:t>same</a:t>
            </a:r>
            <a:r>
              <a:rPr lang="en" sz="1500">
                <a:solidFill>
                  <a:schemeClr val="dk2"/>
                </a:solidFill>
              </a:rPr>
              <a:t> size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Meta internship project. 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413550" y="3977250"/>
            <a:ext cx="83169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If you took this Meta internship and your project is replacing </a:t>
            </a:r>
            <a:r>
              <a:rPr b="1" lang="en" sz="1800">
                <a:solidFill>
                  <a:schemeClr val="dk2"/>
                </a:solidFill>
              </a:rPr>
              <a:t>U-net with the ViT in diffusion models, how will you do it?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150" y="1207300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